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0"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5775"/>
  </p:normalViewPr>
  <p:slideViewPr>
    <p:cSldViewPr snapToGrid="0" snapToObjects="1">
      <p:cViewPr varScale="1">
        <p:scale>
          <a:sx n="105" d="100"/>
          <a:sy n="105" d="100"/>
        </p:scale>
        <p:origin x="840"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F1D707-95F4-604E-9260-7A2E013F7C6B}" type="doc">
      <dgm:prSet loTypeId="urn:microsoft.com/office/officeart/2005/8/layout/cycle6" loCatId="" qsTypeId="urn:microsoft.com/office/officeart/2005/8/quickstyle/simple1" qsCatId="simple" csTypeId="urn:microsoft.com/office/officeart/2005/8/colors/accent1_2" csCatId="accent1" phldr="1"/>
      <dgm:spPr/>
      <dgm:t>
        <a:bodyPr/>
        <a:lstStyle/>
        <a:p>
          <a:endParaRPr lang="en-US"/>
        </a:p>
      </dgm:t>
    </dgm:pt>
    <dgm:pt modelId="{B86203D6-8E51-2E48-B483-F8B491A082BB}">
      <dgm:prSet phldrT="[Text]"/>
      <dgm:spPr/>
      <dgm:t>
        <a:bodyPr/>
        <a:lstStyle/>
        <a:p>
          <a:r>
            <a:rPr lang="en-US" dirty="0" err="1"/>
            <a:t>信息准确</a:t>
          </a:r>
          <a:endParaRPr lang="en-US" dirty="0"/>
        </a:p>
      </dgm:t>
    </dgm:pt>
    <dgm:pt modelId="{B7F331E3-1D03-7941-A7F4-41A921107527}" type="parTrans" cxnId="{E91B64A6-C611-7941-BAC1-922537491591}">
      <dgm:prSet/>
      <dgm:spPr/>
      <dgm:t>
        <a:bodyPr/>
        <a:lstStyle/>
        <a:p>
          <a:endParaRPr lang="en-US"/>
        </a:p>
      </dgm:t>
    </dgm:pt>
    <dgm:pt modelId="{D44ED49B-EC37-D543-92E2-67169F70AE91}" type="sibTrans" cxnId="{E91B64A6-C611-7941-BAC1-922537491591}">
      <dgm:prSet/>
      <dgm:spPr/>
      <dgm:t>
        <a:bodyPr/>
        <a:lstStyle/>
        <a:p>
          <a:endParaRPr lang="en-US"/>
        </a:p>
      </dgm:t>
    </dgm:pt>
    <dgm:pt modelId="{0D306E0B-9658-C34D-AC66-07707F8D4BBA}">
      <dgm:prSet phldrT="[Text]"/>
      <dgm:spPr/>
      <dgm:t>
        <a:bodyPr/>
        <a:lstStyle/>
        <a:p>
          <a:r>
            <a:rPr lang="en-US" dirty="0" err="1"/>
            <a:t>动用多种杠杆</a:t>
          </a:r>
          <a:endParaRPr lang="en-US" dirty="0"/>
        </a:p>
      </dgm:t>
    </dgm:pt>
    <dgm:pt modelId="{0B37EA0E-393E-9B48-A5EE-B58725F975B4}" type="parTrans" cxnId="{69F72BBD-796F-AB4B-A30E-22448E49BAD7}">
      <dgm:prSet/>
      <dgm:spPr/>
      <dgm:t>
        <a:bodyPr/>
        <a:lstStyle/>
        <a:p>
          <a:endParaRPr lang="en-US"/>
        </a:p>
      </dgm:t>
    </dgm:pt>
    <dgm:pt modelId="{32C958D0-8D4F-4049-96F9-2C89D01CD0C2}" type="sibTrans" cxnId="{69F72BBD-796F-AB4B-A30E-22448E49BAD7}">
      <dgm:prSet/>
      <dgm:spPr/>
      <dgm:t>
        <a:bodyPr/>
        <a:lstStyle/>
        <a:p>
          <a:endParaRPr lang="en-US"/>
        </a:p>
      </dgm:t>
    </dgm:pt>
    <dgm:pt modelId="{8F9D940C-ACDB-3D40-9E71-11DFD4FEF1F0}">
      <dgm:prSet phldrT="[Text]"/>
      <dgm:spPr/>
      <dgm:t>
        <a:bodyPr/>
        <a:lstStyle/>
        <a:p>
          <a:r>
            <a:rPr lang="en-US" dirty="0" err="1"/>
            <a:t>搭车</a:t>
          </a:r>
          <a:r>
            <a:rPr lang="zh-CN" altLang="en-US" dirty="0"/>
            <a:t>、</a:t>
          </a:r>
          <a:endParaRPr lang="en-US" altLang="zh-CN" dirty="0"/>
        </a:p>
        <a:p>
          <a:r>
            <a:rPr lang="zh-CN" altLang="en-US" dirty="0"/>
            <a:t>挂钩</a:t>
          </a:r>
          <a:endParaRPr lang="en-US" dirty="0"/>
        </a:p>
      </dgm:t>
    </dgm:pt>
    <dgm:pt modelId="{AA9811C1-F7A4-484D-9E4E-D4F494F75971}" type="parTrans" cxnId="{F444CA95-2D17-6248-BF57-2C9C09888440}">
      <dgm:prSet/>
      <dgm:spPr/>
      <dgm:t>
        <a:bodyPr/>
        <a:lstStyle/>
        <a:p>
          <a:endParaRPr lang="en-US"/>
        </a:p>
      </dgm:t>
    </dgm:pt>
    <dgm:pt modelId="{E71D76EE-934A-4C48-9F0B-4100ECC2F89F}" type="sibTrans" cxnId="{F444CA95-2D17-6248-BF57-2C9C09888440}">
      <dgm:prSet/>
      <dgm:spPr/>
      <dgm:t>
        <a:bodyPr/>
        <a:lstStyle/>
        <a:p>
          <a:endParaRPr lang="en-US"/>
        </a:p>
      </dgm:t>
    </dgm:pt>
    <dgm:pt modelId="{A831DBA6-3DD5-7448-9289-A8732A5A5C43}">
      <dgm:prSet phldrT="[Text]"/>
      <dgm:spPr/>
      <dgm:t>
        <a:bodyPr/>
        <a:lstStyle/>
        <a:p>
          <a:r>
            <a:rPr lang="en-US" dirty="0" err="1"/>
            <a:t>家属当头</a:t>
          </a:r>
          <a:endParaRPr lang="en-US" dirty="0"/>
        </a:p>
      </dgm:t>
    </dgm:pt>
    <dgm:pt modelId="{BC907C08-2762-844B-93ED-F95F9090299D}" type="parTrans" cxnId="{EC114800-F84D-6F40-BD63-3B2679CDB0C3}">
      <dgm:prSet/>
      <dgm:spPr/>
      <dgm:t>
        <a:bodyPr/>
        <a:lstStyle/>
        <a:p>
          <a:endParaRPr lang="en-US"/>
        </a:p>
      </dgm:t>
    </dgm:pt>
    <dgm:pt modelId="{20949AA2-D004-854D-A214-EAA4017A461D}" type="sibTrans" cxnId="{EC114800-F84D-6F40-BD63-3B2679CDB0C3}">
      <dgm:prSet/>
      <dgm:spPr/>
      <dgm:t>
        <a:bodyPr/>
        <a:lstStyle/>
        <a:p>
          <a:endParaRPr lang="en-US"/>
        </a:p>
      </dgm:t>
    </dgm:pt>
    <dgm:pt modelId="{FDA2F1A4-8207-3641-873E-D5D27A76347C}">
      <dgm:prSet phldrT="[Text]"/>
      <dgm:spPr/>
      <dgm:t>
        <a:bodyPr/>
        <a:lstStyle/>
        <a:p>
          <a:r>
            <a:rPr lang="en-US" dirty="0" err="1"/>
            <a:t>多方联手</a:t>
          </a:r>
          <a:endParaRPr lang="en-US" dirty="0"/>
        </a:p>
      </dgm:t>
    </dgm:pt>
    <dgm:pt modelId="{6D09CD53-0901-D140-AE3C-8E85724FB306}" type="parTrans" cxnId="{365C7E05-AE5B-A244-AAE5-9CD8F8A59C91}">
      <dgm:prSet/>
      <dgm:spPr/>
      <dgm:t>
        <a:bodyPr/>
        <a:lstStyle/>
        <a:p>
          <a:endParaRPr lang="en-US"/>
        </a:p>
      </dgm:t>
    </dgm:pt>
    <dgm:pt modelId="{8A920B0D-CC58-C844-A787-D74AF12C8A67}" type="sibTrans" cxnId="{365C7E05-AE5B-A244-AAE5-9CD8F8A59C91}">
      <dgm:prSet/>
      <dgm:spPr/>
      <dgm:t>
        <a:bodyPr/>
        <a:lstStyle/>
        <a:p>
          <a:endParaRPr lang="en-US"/>
        </a:p>
      </dgm:t>
    </dgm:pt>
    <dgm:pt modelId="{24DB81C5-63C3-3448-965F-12EBB4A8433A}" type="pres">
      <dgm:prSet presAssocID="{A3F1D707-95F4-604E-9260-7A2E013F7C6B}" presName="cycle" presStyleCnt="0">
        <dgm:presLayoutVars>
          <dgm:dir/>
          <dgm:resizeHandles val="exact"/>
        </dgm:presLayoutVars>
      </dgm:prSet>
      <dgm:spPr/>
    </dgm:pt>
    <dgm:pt modelId="{612AE86E-E998-3F41-8C28-10E9D784B4D5}" type="pres">
      <dgm:prSet presAssocID="{B86203D6-8E51-2E48-B483-F8B491A082BB}" presName="node" presStyleLbl="node1" presStyleIdx="0" presStyleCnt="5">
        <dgm:presLayoutVars>
          <dgm:bulletEnabled val="1"/>
        </dgm:presLayoutVars>
      </dgm:prSet>
      <dgm:spPr/>
    </dgm:pt>
    <dgm:pt modelId="{CB7D5014-AD0C-8A4E-8000-4B70C8DC4CAC}" type="pres">
      <dgm:prSet presAssocID="{B86203D6-8E51-2E48-B483-F8B491A082BB}" presName="spNode" presStyleCnt="0"/>
      <dgm:spPr/>
    </dgm:pt>
    <dgm:pt modelId="{F5865521-1F56-FB46-8278-B5E4AD44498B}" type="pres">
      <dgm:prSet presAssocID="{D44ED49B-EC37-D543-92E2-67169F70AE91}" presName="sibTrans" presStyleLbl="sibTrans1D1" presStyleIdx="0" presStyleCnt="5"/>
      <dgm:spPr/>
    </dgm:pt>
    <dgm:pt modelId="{FE7511ED-64AF-7749-8F9E-C4F43DACB902}" type="pres">
      <dgm:prSet presAssocID="{0D306E0B-9658-C34D-AC66-07707F8D4BBA}" presName="node" presStyleLbl="node1" presStyleIdx="1" presStyleCnt="5">
        <dgm:presLayoutVars>
          <dgm:bulletEnabled val="1"/>
        </dgm:presLayoutVars>
      </dgm:prSet>
      <dgm:spPr/>
    </dgm:pt>
    <dgm:pt modelId="{8110132A-1F48-8C46-8DD6-091EE9855740}" type="pres">
      <dgm:prSet presAssocID="{0D306E0B-9658-C34D-AC66-07707F8D4BBA}" presName="spNode" presStyleCnt="0"/>
      <dgm:spPr/>
    </dgm:pt>
    <dgm:pt modelId="{DA0B988B-0AE1-8D44-A3A4-42E527D8FFF8}" type="pres">
      <dgm:prSet presAssocID="{32C958D0-8D4F-4049-96F9-2C89D01CD0C2}" presName="sibTrans" presStyleLbl="sibTrans1D1" presStyleIdx="1" presStyleCnt="5"/>
      <dgm:spPr/>
    </dgm:pt>
    <dgm:pt modelId="{331C36FF-F80F-864D-9D50-81F312C3BC03}" type="pres">
      <dgm:prSet presAssocID="{8F9D940C-ACDB-3D40-9E71-11DFD4FEF1F0}" presName="node" presStyleLbl="node1" presStyleIdx="2" presStyleCnt="5">
        <dgm:presLayoutVars>
          <dgm:bulletEnabled val="1"/>
        </dgm:presLayoutVars>
      </dgm:prSet>
      <dgm:spPr/>
    </dgm:pt>
    <dgm:pt modelId="{1B9BA4BB-8361-5F49-8223-BE0AA84917EF}" type="pres">
      <dgm:prSet presAssocID="{8F9D940C-ACDB-3D40-9E71-11DFD4FEF1F0}" presName="spNode" presStyleCnt="0"/>
      <dgm:spPr/>
    </dgm:pt>
    <dgm:pt modelId="{CA5D4B04-C07F-B84E-AA3E-1429D0F698A4}" type="pres">
      <dgm:prSet presAssocID="{E71D76EE-934A-4C48-9F0B-4100ECC2F89F}" presName="sibTrans" presStyleLbl="sibTrans1D1" presStyleIdx="2" presStyleCnt="5"/>
      <dgm:spPr/>
    </dgm:pt>
    <dgm:pt modelId="{77912D74-A93F-A546-A5B0-0069F66DFB96}" type="pres">
      <dgm:prSet presAssocID="{A831DBA6-3DD5-7448-9289-A8732A5A5C43}" presName="node" presStyleLbl="node1" presStyleIdx="3" presStyleCnt="5">
        <dgm:presLayoutVars>
          <dgm:bulletEnabled val="1"/>
        </dgm:presLayoutVars>
      </dgm:prSet>
      <dgm:spPr/>
    </dgm:pt>
    <dgm:pt modelId="{8DBAD304-23E6-2E42-B8B3-0C8347183C95}" type="pres">
      <dgm:prSet presAssocID="{A831DBA6-3DD5-7448-9289-A8732A5A5C43}" presName="spNode" presStyleCnt="0"/>
      <dgm:spPr/>
    </dgm:pt>
    <dgm:pt modelId="{B66A8A58-8B4A-D343-9383-C35C62C8F51D}" type="pres">
      <dgm:prSet presAssocID="{20949AA2-D004-854D-A214-EAA4017A461D}" presName="sibTrans" presStyleLbl="sibTrans1D1" presStyleIdx="3" presStyleCnt="5"/>
      <dgm:spPr/>
    </dgm:pt>
    <dgm:pt modelId="{9C0DC732-D0C1-1448-875D-3C5E1BF2B3A4}" type="pres">
      <dgm:prSet presAssocID="{FDA2F1A4-8207-3641-873E-D5D27A76347C}" presName="node" presStyleLbl="node1" presStyleIdx="4" presStyleCnt="5">
        <dgm:presLayoutVars>
          <dgm:bulletEnabled val="1"/>
        </dgm:presLayoutVars>
      </dgm:prSet>
      <dgm:spPr/>
    </dgm:pt>
    <dgm:pt modelId="{9B1A162A-BB2D-9F4D-80FF-AA1F97F0944C}" type="pres">
      <dgm:prSet presAssocID="{FDA2F1A4-8207-3641-873E-D5D27A76347C}" presName="spNode" presStyleCnt="0"/>
      <dgm:spPr/>
    </dgm:pt>
    <dgm:pt modelId="{8B571FFA-816F-D949-BD74-46A862DCA77D}" type="pres">
      <dgm:prSet presAssocID="{8A920B0D-CC58-C844-A787-D74AF12C8A67}" presName="sibTrans" presStyleLbl="sibTrans1D1" presStyleIdx="4" presStyleCnt="5"/>
      <dgm:spPr/>
    </dgm:pt>
  </dgm:ptLst>
  <dgm:cxnLst>
    <dgm:cxn modelId="{EC114800-F84D-6F40-BD63-3B2679CDB0C3}" srcId="{A3F1D707-95F4-604E-9260-7A2E013F7C6B}" destId="{A831DBA6-3DD5-7448-9289-A8732A5A5C43}" srcOrd="3" destOrd="0" parTransId="{BC907C08-2762-844B-93ED-F95F9090299D}" sibTransId="{20949AA2-D004-854D-A214-EAA4017A461D}"/>
    <dgm:cxn modelId="{365C7E05-AE5B-A244-AAE5-9CD8F8A59C91}" srcId="{A3F1D707-95F4-604E-9260-7A2E013F7C6B}" destId="{FDA2F1A4-8207-3641-873E-D5D27A76347C}" srcOrd="4" destOrd="0" parTransId="{6D09CD53-0901-D140-AE3C-8E85724FB306}" sibTransId="{8A920B0D-CC58-C844-A787-D74AF12C8A67}"/>
    <dgm:cxn modelId="{AC0DB51C-C23C-1E42-AACF-294B7F0815D2}" type="presOf" srcId="{8F9D940C-ACDB-3D40-9E71-11DFD4FEF1F0}" destId="{331C36FF-F80F-864D-9D50-81F312C3BC03}" srcOrd="0" destOrd="0" presId="urn:microsoft.com/office/officeart/2005/8/layout/cycle6"/>
    <dgm:cxn modelId="{AF38DD35-4EFD-FF47-A045-46E976CAF373}" type="presOf" srcId="{A3F1D707-95F4-604E-9260-7A2E013F7C6B}" destId="{24DB81C5-63C3-3448-965F-12EBB4A8433A}" srcOrd="0" destOrd="0" presId="urn:microsoft.com/office/officeart/2005/8/layout/cycle6"/>
    <dgm:cxn modelId="{06460448-FDC2-3546-972A-D91F616B6A6B}" type="presOf" srcId="{A831DBA6-3DD5-7448-9289-A8732A5A5C43}" destId="{77912D74-A93F-A546-A5B0-0069F66DFB96}" srcOrd="0" destOrd="0" presId="urn:microsoft.com/office/officeart/2005/8/layout/cycle6"/>
    <dgm:cxn modelId="{BED7FA6B-347C-8444-BDFC-E6864F54623F}" type="presOf" srcId="{B86203D6-8E51-2E48-B483-F8B491A082BB}" destId="{612AE86E-E998-3F41-8C28-10E9D784B4D5}" srcOrd="0" destOrd="0" presId="urn:microsoft.com/office/officeart/2005/8/layout/cycle6"/>
    <dgm:cxn modelId="{B5B21D78-BF56-CA48-93F8-542EF40DF63B}" type="presOf" srcId="{E71D76EE-934A-4C48-9F0B-4100ECC2F89F}" destId="{CA5D4B04-C07F-B84E-AA3E-1429D0F698A4}" srcOrd="0" destOrd="0" presId="urn:microsoft.com/office/officeart/2005/8/layout/cycle6"/>
    <dgm:cxn modelId="{981DAA88-9653-1F45-8BBA-47900211BCBC}" type="presOf" srcId="{8A920B0D-CC58-C844-A787-D74AF12C8A67}" destId="{8B571FFA-816F-D949-BD74-46A862DCA77D}" srcOrd="0" destOrd="0" presId="urn:microsoft.com/office/officeart/2005/8/layout/cycle6"/>
    <dgm:cxn modelId="{653C4E8F-7D97-DF4F-A37B-62258DC1AC56}" type="presOf" srcId="{32C958D0-8D4F-4049-96F9-2C89D01CD0C2}" destId="{DA0B988B-0AE1-8D44-A3A4-42E527D8FFF8}" srcOrd="0" destOrd="0" presId="urn:microsoft.com/office/officeart/2005/8/layout/cycle6"/>
    <dgm:cxn modelId="{F444CA95-2D17-6248-BF57-2C9C09888440}" srcId="{A3F1D707-95F4-604E-9260-7A2E013F7C6B}" destId="{8F9D940C-ACDB-3D40-9E71-11DFD4FEF1F0}" srcOrd="2" destOrd="0" parTransId="{AA9811C1-F7A4-484D-9E4E-D4F494F75971}" sibTransId="{E71D76EE-934A-4C48-9F0B-4100ECC2F89F}"/>
    <dgm:cxn modelId="{C8F1A996-5E82-8C4D-A9F2-EC93C512E91E}" type="presOf" srcId="{0D306E0B-9658-C34D-AC66-07707F8D4BBA}" destId="{FE7511ED-64AF-7749-8F9E-C4F43DACB902}" srcOrd="0" destOrd="0" presId="urn:microsoft.com/office/officeart/2005/8/layout/cycle6"/>
    <dgm:cxn modelId="{E91B64A6-C611-7941-BAC1-922537491591}" srcId="{A3F1D707-95F4-604E-9260-7A2E013F7C6B}" destId="{B86203D6-8E51-2E48-B483-F8B491A082BB}" srcOrd="0" destOrd="0" parTransId="{B7F331E3-1D03-7941-A7F4-41A921107527}" sibTransId="{D44ED49B-EC37-D543-92E2-67169F70AE91}"/>
    <dgm:cxn modelId="{69F72BBD-796F-AB4B-A30E-22448E49BAD7}" srcId="{A3F1D707-95F4-604E-9260-7A2E013F7C6B}" destId="{0D306E0B-9658-C34D-AC66-07707F8D4BBA}" srcOrd="1" destOrd="0" parTransId="{0B37EA0E-393E-9B48-A5EE-B58725F975B4}" sibTransId="{32C958D0-8D4F-4049-96F9-2C89D01CD0C2}"/>
    <dgm:cxn modelId="{8500A4C1-E3F4-BE44-96CE-23F23582F778}" type="presOf" srcId="{FDA2F1A4-8207-3641-873E-D5D27A76347C}" destId="{9C0DC732-D0C1-1448-875D-3C5E1BF2B3A4}" srcOrd="0" destOrd="0" presId="urn:microsoft.com/office/officeart/2005/8/layout/cycle6"/>
    <dgm:cxn modelId="{B91738E4-2E01-7049-9670-4DE8DD189D30}" type="presOf" srcId="{20949AA2-D004-854D-A214-EAA4017A461D}" destId="{B66A8A58-8B4A-D343-9383-C35C62C8F51D}" srcOrd="0" destOrd="0" presId="urn:microsoft.com/office/officeart/2005/8/layout/cycle6"/>
    <dgm:cxn modelId="{752CD9FC-6A8D-AC41-9AF3-1470795C332F}" type="presOf" srcId="{D44ED49B-EC37-D543-92E2-67169F70AE91}" destId="{F5865521-1F56-FB46-8278-B5E4AD44498B}" srcOrd="0" destOrd="0" presId="urn:microsoft.com/office/officeart/2005/8/layout/cycle6"/>
    <dgm:cxn modelId="{72FAA021-87CE-EE48-ADD7-BD114554BF42}" type="presParOf" srcId="{24DB81C5-63C3-3448-965F-12EBB4A8433A}" destId="{612AE86E-E998-3F41-8C28-10E9D784B4D5}" srcOrd="0" destOrd="0" presId="urn:microsoft.com/office/officeart/2005/8/layout/cycle6"/>
    <dgm:cxn modelId="{25737512-2352-9346-9315-75DA204C3CD4}" type="presParOf" srcId="{24DB81C5-63C3-3448-965F-12EBB4A8433A}" destId="{CB7D5014-AD0C-8A4E-8000-4B70C8DC4CAC}" srcOrd="1" destOrd="0" presId="urn:microsoft.com/office/officeart/2005/8/layout/cycle6"/>
    <dgm:cxn modelId="{FC30A416-D70D-5D45-B4A6-BFC7C83D9384}" type="presParOf" srcId="{24DB81C5-63C3-3448-965F-12EBB4A8433A}" destId="{F5865521-1F56-FB46-8278-B5E4AD44498B}" srcOrd="2" destOrd="0" presId="urn:microsoft.com/office/officeart/2005/8/layout/cycle6"/>
    <dgm:cxn modelId="{559B4805-551A-8F48-957B-569455A84462}" type="presParOf" srcId="{24DB81C5-63C3-3448-965F-12EBB4A8433A}" destId="{FE7511ED-64AF-7749-8F9E-C4F43DACB902}" srcOrd="3" destOrd="0" presId="urn:microsoft.com/office/officeart/2005/8/layout/cycle6"/>
    <dgm:cxn modelId="{23CC20FE-0578-144B-941A-28A8E3129727}" type="presParOf" srcId="{24DB81C5-63C3-3448-965F-12EBB4A8433A}" destId="{8110132A-1F48-8C46-8DD6-091EE9855740}" srcOrd="4" destOrd="0" presId="urn:microsoft.com/office/officeart/2005/8/layout/cycle6"/>
    <dgm:cxn modelId="{458A31BA-CB72-2649-8D24-48141721DF44}" type="presParOf" srcId="{24DB81C5-63C3-3448-965F-12EBB4A8433A}" destId="{DA0B988B-0AE1-8D44-A3A4-42E527D8FFF8}" srcOrd="5" destOrd="0" presId="urn:microsoft.com/office/officeart/2005/8/layout/cycle6"/>
    <dgm:cxn modelId="{579B8563-47DC-5E44-8931-D0D7780CB116}" type="presParOf" srcId="{24DB81C5-63C3-3448-965F-12EBB4A8433A}" destId="{331C36FF-F80F-864D-9D50-81F312C3BC03}" srcOrd="6" destOrd="0" presId="urn:microsoft.com/office/officeart/2005/8/layout/cycle6"/>
    <dgm:cxn modelId="{2BC20C3C-E89C-854E-9F38-F35E01F0261C}" type="presParOf" srcId="{24DB81C5-63C3-3448-965F-12EBB4A8433A}" destId="{1B9BA4BB-8361-5F49-8223-BE0AA84917EF}" srcOrd="7" destOrd="0" presId="urn:microsoft.com/office/officeart/2005/8/layout/cycle6"/>
    <dgm:cxn modelId="{396A1847-4368-944E-93F4-43B6A71F3CB7}" type="presParOf" srcId="{24DB81C5-63C3-3448-965F-12EBB4A8433A}" destId="{CA5D4B04-C07F-B84E-AA3E-1429D0F698A4}" srcOrd="8" destOrd="0" presId="urn:microsoft.com/office/officeart/2005/8/layout/cycle6"/>
    <dgm:cxn modelId="{E5850B1A-5928-6746-B66A-E08923FDA904}" type="presParOf" srcId="{24DB81C5-63C3-3448-965F-12EBB4A8433A}" destId="{77912D74-A93F-A546-A5B0-0069F66DFB96}" srcOrd="9" destOrd="0" presId="urn:microsoft.com/office/officeart/2005/8/layout/cycle6"/>
    <dgm:cxn modelId="{D631C578-4515-CB4B-9816-364E8A17DEA3}" type="presParOf" srcId="{24DB81C5-63C3-3448-965F-12EBB4A8433A}" destId="{8DBAD304-23E6-2E42-B8B3-0C8347183C95}" srcOrd="10" destOrd="0" presId="urn:microsoft.com/office/officeart/2005/8/layout/cycle6"/>
    <dgm:cxn modelId="{51AFD21B-CE04-F947-98B4-2276CCBFEB76}" type="presParOf" srcId="{24DB81C5-63C3-3448-965F-12EBB4A8433A}" destId="{B66A8A58-8B4A-D343-9383-C35C62C8F51D}" srcOrd="11" destOrd="0" presId="urn:microsoft.com/office/officeart/2005/8/layout/cycle6"/>
    <dgm:cxn modelId="{6FDA5AC0-0EBA-AC4F-BB96-454B8AD29726}" type="presParOf" srcId="{24DB81C5-63C3-3448-965F-12EBB4A8433A}" destId="{9C0DC732-D0C1-1448-875D-3C5E1BF2B3A4}" srcOrd="12" destOrd="0" presId="urn:microsoft.com/office/officeart/2005/8/layout/cycle6"/>
    <dgm:cxn modelId="{9062E3FA-E2D6-2C4C-B4B1-CC584C4FE4A2}" type="presParOf" srcId="{24DB81C5-63C3-3448-965F-12EBB4A8433A}" destId="{9B1A162A-BB2D-9F4D-80FF-AA1F97F0944C}" srcOrd="13" destOrd="0" presId="urn:microsoft.com/office/officeart/2005/8/layout/cycle6"/>
    <dgm:cxn modelId="{7DD39947-A83A-2A4C-AB91-E634C206AA7E}" type="presParOf" srcId="{24DB81C5-63C3-3448-965F-12EBB4A8433A}" destId="{8B571FFA-816F-D949-BD74-46A862DCA77D}" srcOrd="14"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D2FD171-9F09-8E46-84F3-B88B259E57EF}" type="doc">
      <dgm:prSet loTypeId="urn:microsoft.com/office/officeart/2005/8/layout/matrix2" loCatId="" qsTypeId="urn:microsoft.com/office/officeart/2005/8/quickstyle/simple4" qsCatId="simple" csTypeId="urn:microsoft.com/office/officeart/2005/8/colors/colorful5" csCatId="colorful" phldr="1"/>
      <dgm:spPr/>
      <dgm:t>
        <a:bodyPr/>
        <a:lstStyle/>
        <a:p>
          <a:endParaRPr lang="en-US"/>
        </a:p>
      </dgm:t>
    </dgm:pt>
    <dgm:pt modelId="{CED3AFF9-E22F-714F-9A18-5B9D26CB2462}">
      <dgm:prSet phldrT="[Text]"/>
      <dgm:spPr/>
      <dgm:t>
        <a:bodyPr/>
        <a:lstStyle/>
        <a:p>
          <a:r>
            <a:rPr lang="en-US" dirty="0" err="1"/>
            <a:t>知情</a:t>
          </a:r>
          <a:br>
            <a:rPr lang="en-US" dirty="0"/>
          </a:br>
          <a:r>
            <a:rPr lang="en-US" dirty="0" err="1"/>
            <a:t>同意</a:t>
          </a:r>
          <a:endParaRPr lang="en-US" dirty="0"/>
        </a:p>
      </dgm:t>
    </dgm:pt>
    <dgm:pt modelId="{21FDA586-6759-4041-8361-6091FD57DDCE}" type="parTrans" cxnId="{4493905C-6942-3844-87B8-BEE84600F2BF}">
      <dgm:prSet/>
      <dgm:spPr/>
      <dgm:t>
        <a:bodyPr/>
        <a:lstStyle/>
        <a:p>
          <a:endParaRPr lang="en-US"/>
        </a:p>
      </dgm:t>
    </dgm:pt>
    <dgm:pt modelId="{37593983-C8A4-094F-BA84-B2614CAA5D34}" type="sibTrans" cxnId="{4493905C-6942-3844-87B8-BEE84600F2BF}">
      <dgm:prSet/>
      <dgm:spPr/>
      <dgm:t>
        <a:bodyPr/>
        <a:lstStyle/>
        <a:p>
          <a:endParaRPr lang="en-US"/>
        </a:p>
      </dgm:t>
    </dgm:pt>
    <dgm:pt modelId="{2A327744-4C7F-4B48-BBA6-DF5F16AF1F4A}">
      <dgm:prSet phldrT="[Text]"/>
      <dgm:spPr/>
      <dgm:t>
        <a:bodyPr/>
        <a:lstStyle/>
        <a:p>
          <a:r>
            <a:rPr lang="en-US" dirty="0" err="1"/>
            <a:t>信息</a:t>
          </a:r>
          <a:br>
            <a:rPr lang="en-US" dirty="0"/>
          </a:br>
          <a:r>
            <a:rPr lang="en-US" dirty="0" err="1"/>
            <a:t>详尽</a:t>
          </a:r>
          <a:endParaRPr lang="en-US" dirty="0"/>
        </a:p>
      </dgm:t>
    </dgm:pt>
    <dgm:pt modelId="{44E6CE9E-1621-6848-8DA7-78F046550A9B}" type="parTrans" cxnId="{22A99742-9FAD-6A4F-BC56-C0A50EF922DC}">
      <dgm:prSet/>
      <dgm:spPr/>
      <dgm:t>
        <a:bodyPr/>
        <a:lstStyle/>
        <a:p>
          <a:endParaRPr lang="en-US"/>
        </a:p>
      </dgm:t>
    </dgm:pt>
    <dgm:pt modelId="{82467EEA-FDA6-4645-998E-B6A58BB4052C}" type="sibTrans" cxnId="{22A99742-9FAD-6A4F-BC56-C0A50EF922DC}">
      <dgm:prSet/>
      <dgm:spPr/>
      <dgm:t>
        <a:bodyPr/>
        <a:lstStyle/>
        <a:p>
          <a:endParaRPr lang="en-US"/>
        </a:p>
      </dgm:t>
    </dgm:pt>
    <dgm:pt modelId="{10BCDEFA-E2AA-8141-A1DE-EA85AA34CDD4}">
      <dgm:prSet/>
      <dgm:spPr/>
      <dgm:t>
        <a:bodyPr/>
        <a:lstStyle/>
        <a:p>
          <a:r>
            <a:rPr lang="en-US" dirty="0" err="1"/>
            <a:t>不加害</a:t>
          </a:r>
          <a:endParaRPr lang="en-US" dirty="0"/>
        </a:p>
      </dgm:t>
    </dgm:pt>
    <dgm:pt modelId="{DA277540-248E-B548-AA18-1CC3E2329159}" type="parTrans" cxnId="{88F05DBE-1858-714B-B25C-D6A4D3690153}">
      <dgm:prSet/>
      <dgm:spPr/>
      <dgm:t>
        <a:bodyPr/>
        <a:lstStyle/>
        <a:p>
          <a:endParaRPr lang="en-US"/>
        </a:p>
      </dgm:t>
    </dgm:pt>
    <dgm:pt modelId="{C689E421-0C73-4E44-834E-0175B054628A}" type="sibTrans" cxnId="{88F05DBE-1858-714B-B25C-D6A4D3690153}">
      <dgm:prSet/>
      <dgm:spPr/>
      <dgm:t>
        <a:bodyPr/>
        <a:lstStyle/>
        <a:p>
          <a:endParaRPr lang="en-US"/>
        </a:p>
      </dgm:t>
    </dgm:pt>
    <dgm:pt modelId="{A4A529D6-DF75-E34C-89B8-B1374D53A662}">
      <dgm:prSet/>
      <dgm:spPr/>
      <dgm:t>
        <a:bodyPr/>
        <a:lstStyle/>
        <a:p>
          <a:r>
            <a:rPr lang="en-US" dirty="0" err="1"/>
            <a:t>安全</a:t>
          </a:r>
          <a:br>
            <a:rPr lang="en-US" dirty="0"/>
          </a:br>
          <a:r>
            <a:rPr lang="en-US" dirty="0" err="1"/>
            <a:t>途径</a:t>
          </a:r>
          <a:endParaRPr lang="en-US" dirty="0"/>
        </a:p>
      </dgm:t>
    </dgm:pt>
    <dgm:pt modelId="{0EBD31F4-3D38-C348-A7E8-43EEEE1AC295}" type="parTrans" cxnId="{DAE2D0AD-EEA2-0147-8BB0-2D98CC96D824}">
      <dgm:prSet/>
      <dgm:spPr/>
      <dgm:t>
        <a:bodyPr/>
        <a:lstStyle/>
        <a:p>
          <a:endParaRPr lang="en-US"/>
        </a:p>
      </dgm:t>
    </dgm:pt>
    <dgm:pt modelId="{EE89F2EB-9933-0D4C-9F5A-E5E318B4710D}" type="sibTrans" cxnId="{DAE2D0AD-EEA2-0147-8BB0-2D98CC96D824}">
      <dgm:prSet/>
      <dgm:spPr/>
      <dgm:t>
        <a:bodyPr/>
        <a:lstStyle/>
        <a:p>
          <a:endParaRPr lang="en-US"/>
        </a:p>
      </dgm:t>
    </dgm:pt>
    <dgm:pt modelId="{1A755C66-96A1-EC48-9212-A5BD006364AC}" type="pres">
      <dgm:prSet presAssocID="{1D2FD171-9F09-8E46-84F3-B88B259E57EF}" presName="matrix" presStyleCnt="0">
        <dgm:presLayoutVars>
          <dgm:chMax val="1"/>
          <dgm:dir/>
          <dgm:resizeHandles val="exact"/>
        </dgm:presLayoutVars>
      </dgm:prSet>
      <dgm:spPr/>
    </dgm:pt>
    <dgm:pt modelId="{899AB1BA-1B21-594B-91B4-7706BBA8BAA8}" type="pres">
      <dgm:prSet presAssocID="{1D2FD171-9F09-8E46-84F3-B88B259E57EF}" presName="axisShape" presStyleLbl="bgShp" presStyleIdx="0" presStyleCnt="1"/>
      <dgm:spPr/>
    </dgm:pt>
    <dgm:pt modelId="{02A392C8-89F4-2E4E-87D3-746DC098D3DB}" type="pres">
      <dgm:prSet presAssocID="{1D2FD171-9F09-8E46-84F3-B88B259E57EF}" presName="rect1" presStyleLbl="node1" presStyleIdx="0" presStyleCnt="4">
        <dgm:presLayoutVars>
          <dgm:chMax val="0"/>
          <dgm:chPref val="0"/>
          <dgm:bulletEnabled val="1"/>
        </dgm:presLayoutVars>
      </dgm:prSet>
      <dgm:spPr/>
    </dgm:pt>
    <dgm:pt modelId="{9AA36ECD-7D28-CE4C-8DD4-7CAEEF929600}" type="pres">
      <dgm:prSet presAssocID="{1D2FD171-9F09-8E46-84F3-B88B259E57EF}" presName="rect2" presStyleLbl="node1" presStyleIdx="1" presStyleCnt="4">
        <dgm:presLayoutVars>
          <dgm:chMax val="0"/>
          <dgm:chPref val="0"/>
          <dgm:bulletEnabled val="1"/>
        </dgm:presLayoutVars>
      </dgm:prSet>
      <dgm:spPr/>
    </dgm:pt>
    <dgm:pt modelId="{E2222A07-6D60-814E-A2BC-76710C4C5F10}" type="pres">
      <dgm:prSet presAssocID="{1D2FD171-9F09-8E46-84F3-B88B259E57EF}" presName="rect3" presStyleLbl="node1" presStyleIdx="2" presStyleCnt="4">
        <dgm:presLayoutVars>
          <dgm:chMax val="0"/>
          <dgm:chPref val="0"/>
          <dgm:bulletEnabled val="1"/>
        </dgm:presLayoutVars>
      </dgm:prSet>
      <dgm:spPr/>
    </dgm:pt>
    <dgm:pt modelId="{14FE8300-395C-6B48-A121-1646BE47799F}" type="pres">
      <dgm:prSet presAssocID="{1D2FD171-9F09-8E46-84F3-B88B259E57EF}" presName="rect4" presStyleLbl="node1" presStyleIdx="3" presStyleCnt="4">
        <dgm:presLayoutVars>
          <dgm:chMax val="0"/>
          <dgm:chPref val="0"/>
          <dgm:bulletEnabled val="1"/>
        </dgm:presLayoutVars>
      </dgm:prSet>
      <dgm:spPr/>
    </dgm:pt>
  </dgm:ptLst>
  <dgm:cxnLst>
    <dgm:cxn modelId="{950AD527-BA78-3D49-A767-ADD92BFE1DB5}" type="presOf" srcId="{2A327744-4C7F-4B48-BBA6-DF5F16AF1F4A}" destId="{9AA36ECD-7D28-CE4C-8DD4-7CAEEF929600}" srcOrd="0" destOrd="0" presId="urn:microsoft.com/office/officeart/2005/8/layout/matrix2"/>
    <dgm:cxn modelId="{22A99742-9FAD-6A4F-BC56-C0A50EF922DC}" srcId="{1D2FD171-9F09-8E46-84F3-B88B259E57EF}" destId="{2A327744-4C7F-4B48-BBA6-DF5F16AF1F4A}" srcOrd="1" destOrd="0" parTransId="{44E6CE9E-1621-6848-8DA7-78F046550A9B}" sibTransId="{82467EEA-FDA6-4645-998E-B6A58BB4052C}"/>
    <dgm:cxn modelId="{4493905C-6942-3844-87B8-BEE84600F2BF}" srcId="{1D2FD171-9F09-8E46-84F3-B88B259E57EF}" destId="{CED3AFF9-E22F-714F-9A18-5B9D26CB2462}" srcOrd="0" destOrd="0" parTransId="{21FDA586-6759-4041-8361-6091FD57DDCE}" sibTransId="{37593983-C8A4-094F-BA84-B2614CAA5D34}"/>
    <dgm:cxn modelId="{55C10777-534C-6F4E-8619-00F9C47B01D4}" type="presOf" srcId="{CED3AFF9-E22F-714F-9A18-5B9D26CB2462}" destId="{02A392C8-89F4-2E4E-87D3-746DC098D3DB}" srcOrd="0" destOrd="0" presId="urn:microsoft.com/office/officeart/2005/8/layout/matrix2"/>
    <dgm:cxn modelId="{6B18AB8F-44C9-CE4B-8260-C015EE4A7F35}" type="presOf" srcId="{10BCDEFA-E2AA-8141-A1DE-EA85AA34CDD4}" destId="{E2222A07-6D60-814E-A2BC-76710C4C5F10}" srcOrd="0" destOrd="0" presId="urn:microsoft.com/office/officeart/2005/8/layout/matrix2"/>
    <dgm:cxn modelId="{DAE2D0AD-EEA2-0147-8BB0-2D98CC96D824}" srcId="{1D2FD171-9F09-8E46-84F3-B88B259E57EF}" destId="{A4A529D6-DF75-E34C-89B8-B1374D53A662}" srcOrd="3" destOrd="0" parTransId="{0EBD31F4-3D38-C348-A7E8-43EEEE1AC295}" sibTransId="{EE89F2EB-9933-0D4C-9F5A-E5E318B4710D}"/>
    <dgm:cxn modelId="{88F05DBE-1858-714B-B25C-D6A4D3690153}" srcId="{1D2FD171-9F09-8E46-84F3-B88B259E57EF}" destId="{10BCDEFA-E2AA-8141-A1DE-EA85AA34CDD4}" srcOrd="2" destOrd="0" parTransId="{DA277540-248E-B548-AA18-1CC3E2329159}" sibTransId="{C689E421-0C73-4E44-834E-0175B054628A}"/>
    <dgm:cxn modelId="{181E0EC5-309E-214C-9A38-630CF2FFEFD5}" type="presOf" srcId="{1D2FD171-9F09-8E46-84F3-B88B259E57EF}" destId="{1A755C66-96A1-EC48-9212-A5BD006364AC}" srcOrd="0" destOrd="0" presId="urn:microsoft.com/office/officeart/2005/8/layout/matrix2"/>
    <dgm:cxn modelId="{48B6C9DB-441F-B241-ABE4-8078F3347DDF}" type="presOf" srcId="{A4A529D6-DF75-E34C-89B8-B1374D53A662}" destId="{14FE8300-395C-6B48-A121-1646BE47799F}" srcOrd="0" destOrd="0" presId="urn:microsoft.com/office/officeart/2005/8/layout/matrix2"/>
    <dgm:cxn modelId="{ADE479DF-24A1-6546-AE17-66056B5281A6}" type="presParOf" srcId="{1A755C66-96A1-EC48-9212-A5BD006364AC}" destId="{899AB1BA-1B21-594B-91B4-7706BBA8BAA8}" srcOrd="0" destOrd="0" presId="urn:microsoft.com/office/officeart/2005/8/layout/matrix2"/>
    <dgm:cxn modelId="{C193F0A5-3ACF-AE4B-9907-D0B1044EC5C0}" type="presParOf" srcId="{1A755C66-96A1-EC48-9212-A5BD006364AC}" destId="{02A392C8-89F4-2E4E-87D3-746DC098D3DB}" srcOrd="1" destOrd="0" presId="urn:microsoft.com/office/officeart/2005/8/layout/matrix2"/>
    <dgm:cxn modelId="{1CBBE959-4C16-984F-BE79-CC3B24B1AA73}" type="presParOf" srcId="{1A755C66-96A1-EC48-9212-A5BD006364AC}" destId="{9AA36ECD-7D28-CE4C-8DD4-7CAEEF929600}" srcOrd="2" destOrd="0" presId="urn:microsoft.com/office/officeart/2005/8/layout/matrix2"/>
    <dgm:cxn modelId="{240D5895-40ED-B14A-AFB8-48266F8EE326}" type="presParOf" srcId="{1A755C66-96A1-EC48-9212-A5BD006364AC}" destId="{E2222A07-6D60-814E-A2BC-76710C4C5F10}" srcOrd="3" destOrd="0" presId="urn:microsoft.com/office/officeart/2005/8/layout/matrix2"/>
    <dgm:cxn modelId="{F1DACBDC-8BCD-5B41-AB55-ADD1BC106C3C}" type="presParOf" srcId="{1A755C66-96A1-EC48-9212-A5BD006364AC}" destId="{14FE8300-395C-6B48-A121-1646BE47799F}"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2AE86E-E998-3F41-8C28-10E9D784B4D5}">
      <dsp:nvSpPr>
        <dsp:cNvPr id="0" name=""/>
        <dsp:cNvSpPr/>
      </dsp:nvSpPr>
      <dsp:spPr>
        <a:xfrm>
          <a:off x="2393765" y="2368"/>
          <a:ext cx="1859833" cy="120889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err="1"/>
            <a:t>信息准确</a:t>
          </a:r>
          <a:endParaRPr lang="en-US" sz="2100" kern="1200" dirty="0"/>
        </a:p>
      </dsp:txBody>
      <dsp:txXfrm>
        <a:off x="2452778" y="61381"/>
        <a:ext cx="1741807" cy="1090865"/>
      </dsp:txXfrm>
    </dsp:sp>
    <dsp:sp modelId="{F5865521-1F56-FB46-8278-B5E4AD44498B}">
      <dsp:nvSpPr>
        <dsp:cNvPr id="0" name=""/>
        <dsp:cNvSpPr/>
      </dsp:nvSpPr>
      <dsp:spPr>
        <a:xfrm>
          <a:off x="906594" y="606814"/>
          <a:ext cx="4834175" cy="4834175"/>
        </a:xfrm>
        <a:custGeom>
          <a:avLst/>
          <a:gdLst/>
          <a:ahLst/>
          <a:cxnLst/>
          <a:rect l="0" t="0" r="0" b="0"/>
          <a:pathLst>
            <a:path>
              <a:moveTo>
                <a:pt x="3359804" y="191419"/>
              </a:moveTo>
              <a:arcTo wR="2417087" hR="2417087" stAng="17577351" swAng="1963334"/>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E7511ED-64AF-7749-8F9E-C4F43DACB902}">
      <dsp:nvSpPr>
        <dsp:cNvPr id="0" name=""/>
        <dsp:cNvSpPr/>
      </dsp:nvSpPr>
      <dsp:spPr>
        <a:xfrm>
          <a:off x="4692552" y="1672535"/>
          <a:ext cx="1859833" cy="120889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err="1"/>
            <a:t>动用多种杠杆</a:t>
          </a:r>
          <a:endParaRPr lang="en-US" sz="2100" kern="1200" dirty="0"/>
        </a:p>
      </dsp:txBody>
      <dsp:txXfrm>
        <a:off x="4751565" y="1731548"/>
        <a:ext cx="1741807" cy="1090865"/>
      </dsp:txXfrm>
    </dsp:sp>
    <dsp:sp modelId="{DA0B988B-0AE1-8D44-A3A4-42E527D8FFF8}">
      <dsp:nvSpPr>
        <dsp:cNvPr id="0" name=""/>
        <dsp:cNvSpPr/>
      </dsp:nvSpPr>
      <dsp:spPr>
        <a:xfrm>
          <a:off x="906594" y="606814"/>
          <a:ext cx="4834175" cy="4834175"/>
        </a:xfrm>
        <a:custGeom>
          <a:avLst/>
          <a:gdLst/>
          <a:ahLst/>
          <a:cxnLst/>
          <a:rect l="0" t="0" r="0" b="0"/>
          <a:pathLst>
            <a:path>
              <a:moveTo>
                <a:pt x="4830836" y="2290072"/>
              </a:moveTo>
              <a:arcTo wR="2417087" hR="2417087" stAng="21419267" swAng="2197683"/>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31C36FF-F80F-864D-9D50-81F312C3BC03}">
      <dsp:nvSpPr>
        <dsp:cNvPr id="0" name=""/>
        <dsp:cNvSpPr/>
      </dsp:nvSpPr>
      <dsp:spPr>
        <a:xfrm>
          <a:off x="3814493" y="4374921"/>
          <a:ext cx="1859833" cy="120889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err="1"/>
            <a:t>搭车</a:t>
          </a:r>
          <a:r>
            <a:rPr lang="zh-CN" altLang="en-US" sz="2100" kern="1200" dirty="0"/>
            <a:t>、</a:t>
          </a:r>
          <a:endParaRPr lang="en-US" altLang="zh-CN" sz="2100" kern="1200" dirty="0"/>
        </a:p>
        <a:p>
          <a:pPr marL="0" lvl="0" indent="0" algn="ctr" defTabSz="933450">
            <a:lnSpc>
              <a:spcPct val="90000"/>
            </a:lnSpc>
            <a:spcBef>
              <a:spcPct val="0"/>
            </a:spcBef>
            <a:spcAft>
              <a:spcPct val="35000"/>
            </a:spcAft>
            <a:buNone/>
          </a:pPr>
          <a:r>
            <a:rPr lang="zh-CN" altLang="en-US" sz="2100" kern="1200" dirty="0"/>
            <a:t>挂钩</a:t>
          </a:r>
          <a:endParaRPr lang="en-US" sz="2100" kern="1200" dirty="0"/>
        </a:p>
      </dsp:txBody>
      <dsp:txXfrm>
        <a:off x="3873506" y="4433934"/>
        <a:ext cx="1741807" cy="1090865"/>
      </dsp:txXfrm>
    </dsp:sp>
    <dsp:sp modelId="{CA5D4B04-C07F-B84E-AA3E-1429D0F698A4}">
      <dsp:nvSpPr>
        <dsp:cNvPr id="0" name=""/>
        <dsp:cNvSpPr/>
      </dsp:nvSpPr>
      <dsp:spPr>
        <a:xfrm>
          <a:off x="906594" y="606814"/>
          <a:ext cx="4834175" cy="4834175"/>
        </a:xfrm>
        <a:custGeom>
          <a:avLst/>
          <a:gdLst/>
          <a:ahLst/>
          <a:cxnLst/>
          <a:rect l="0" t="0" r="0" b="0"/>
          <a:pathLst>
            <a:path>
              <a:moveTo>
                <a:pt x="2898283" y="4785793"/>
              </a:moveTo>
              <a:arcTo wR="2417087" hR="2417087" stAng="4711007" swAng="1377986"/>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7912D74-A93F-A546-A5B0-0069F66DFB96}">
      <dsp:nvSpPr>
        <dsp:cNvPr id="0" name=""/>
        <dsp:cNvSpPr/>
      </dsp:nvSpPr>
      <dsp:spPr>
        <a:xfrm>
          <a:off x="973036" y="4374921"/>
          <a:ext cx="1859833" cy="120889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err="1"/>
            <a:t>家属当头</a:t>
          </a:r>
          <a:endParaRPr lang="en-US" sz="2100" kern="1200" dirty="0"/>
        </a:p>
      </dsp:txBody>
      <dsp:txXfrm>
        <a:off x="1032049" y="4433934"/>
        <a:ext cx="1741807" cy="1090865"/>
      </dsp:txXfrm>
    </dsp:sp>
    <dsp:sp modelId="{B66A8A58-8B4A-D343-9383-C35C62C8F51D}">
      <dsp:nvSpPr>
        <dsp:cNvPr id="0" name=""/>
        <dsp:cNvSpPr/>
      </dsp:nvSpPr>
      <dsp:spPr>
        <a:xfrm>
          <a:off x="906594" y="606814"/>
          <a:ext cx="4834175" cy="4834175"/>
        </a:xfrm>
        <a:custGeom>
          <a:avLst/>
          <a:gdLst/>
          <a:ahLst/>
          <a:cxnLst/>
          <a:rect l="0" t="0" r="0" b="0"/>
          <a:pathLst>
            <a:path>
              <a:moveTo>
                <a:pt x="404213" y="3755240"/>
              </a:moveTo>
              <a:arcTo wR="2417087" hR="2417087" stAng="8783050" swAng="2197683"/>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C0DC732-D0C1-1448-875D-3C5E1BF2B3A4}">
      <dsp:nvSpPr>
        <dsp:cNvPr id="0" name=""/>
        <dsp:cNvSpPr/>
      </dsp:nvSpPr>
      <dsp:spPr>
        <a:xfrm>
          <a:off x="94977" y="1672535"/>
          <a:ext cx="1859833" cy="120889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err="1"/>
            <a:t>多方联手</a:t>
          </a:r>
          <a:endParaRPr lang="en-US" sz="2100" kern="1200" dirty="0"/>
        </a:p>
      </dsp:txBody>
      <dsp:txXfrm>
        <a:off x="153990" y="1731548"/>
        <a:ext cx="1741807" cy="1090865"/>
      </dsp:txXfrm>
    </dsp:sp>
    <dsp:sp modelId="{8B571FFA-816F-D949-BD74-46A862DCA77D}">
      <dsp:nvSpPr>
        <dsp:cNvPr id="0" name=""/>
        <dsp:cNvSpPr/>
      </dsp:nvSpPr>
      <dsp:spPr>
        <a:xfrm>
          <a:off x="906594" y="606814"/>
          <a:ext cx="4834175" cy="4834175"/>
        </a:xfrm>
        <a:custGeom>
          <a:avLst/>
          <a:gdLst/>
          <a:ahLst/>
          <a:cxnLst/>
          <a:rect l="0" t="0" r="0" b="0"/>
          <a:pathLst>
            <a:path>
              <a:moveTo>
                <a:pt x="420857" y="1054232"/>
              </a:moveTo>
              <a:arcTo wR="2417087" hR="2417087" stAng="12859315" swAng="1963334"/>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9AB1BA-1B21-594B-91B4-7706BBA8BAA8}">
      <dsp:nvSpPr>
        <dsp:cNvPr id="0" name=""/>
        <dsp:cNvSpPr/>
      </dsp:nvSpPr>
      <dsp:spPr>
        <a:xfrm>
          <a:off x="516731" y="0"/>
          <a:ext cx="5248275" cy="5248275"/>
        </a:xfrm>
        <a:prstGeom prst="quadArrow">
          <a:avLst>
            <a:gd name="adj1" fmla="val 2000"/>
            <a:gd name="adj2" fmla="val 4000"/>
            <a:gd name="adj3" fmla="val 5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02A392C8-89F4-2E4E-87D3-746DC098D3DB}">
      <dsp:nvSpPr>
        <dsp:cNvPr id="0" name=""/>
        <dsp:cNvSpPr/>
      </dsp:nvSpPr>
      <dsp:spPr>
        <a:xfrm>
          <a:off x="857869" y="341137"/>
          <a:ext cx="2099310" cy="2099310"/>
        </a:xfrm>
        <a:prstGeom prst="roundRect">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4000"/>
                <a:satMod val="130000"/>
                <a:lumMod val="92000"/>
              </a:schemeClr>
            </a:gs>
            <a:gs pos="100000">
              <a:schemeClr val="accent5">
                <a:hueOff val="0"/>
                <a:satOff val="0"/>
                <a:lumOff val="0"/>
                <a:alphaOff val="0"/>
                <a:shade val="76000"/>
                <a:satMod val="130000"/>
                <a:lumMod val="8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err="1"/>
            <a:t>知情</a:t>
          </a:r>
          <a:br>
            <a:rPr lang="en-US" sz="3800" kern="1200" dirty="0"/>
          </a:br>
          <a:r>
            <a:rPr lang="en-US" sz="3800" kern="1200" dirty="0" err="1"/>
            <a:t>同意</a:t>
          </a:r>
          <a:endParaRPr lang="en-US" sz="3800" kern="1200" dirty="0"/>
        </a:p>
      </dsp:txBody>
      <dsp:txXfrm>
        <a:off x="960349" y="443617"/>
        <a:ext cx="1894350" cy="1894350"/>
      </dsp:txXfrm>
    </dsp:sp>
    <dsp:sp modelId="{9AA36ECD-7D28-CE4C-8DD4-7CAEEF929600}">
      <dsp:nvSpPr>
        <dsp:cNvPr id="0" name=""/>
        <dsp:cNvSpPr/>
      </dsp:nvSpPr>
      <dsp:spPr>
        <a:xfrm>
          <a:off x="3324558" y="341137"/>
          <a:ext cx="2099310" cy="2099310"/>
        </a:xfrm>
        <a:prstGeom prst="roundRect">
          <a:avLst/>
        </a:prstGeom>
        <a:gradFill rotWithShape="0">
          <a:gsLst>
            <a:gs pos="0">
              <a:schemeClr val="accent5">
                <a:hueOff val="1667626"/>
                <a:satOff val="1233"/>
                <a:lumOff val="3464"/>
                <a:alphaOff val="0"/>
                <a:tint val="98000"/>
                <a:satMod val="110000"/>
                <a:lumMod val="104000"/>
              </a:schemeClr>
            </a:gs>
            <a:gs pos="69000">
              <a:schemeClr val="accent5">
                <a:hueOff val="1667626"/>
                <a:satOff val="1233"/>
                <a:lumOff val="3464"/>
                <a:alphaOff val="0"/>
                <a:shade val="84000"/>
                <a:satMod val="130000"/>
                <a:lumMod val="92000"/>
              </a:schemeClr>
            </a:gs>
            <a:gs pos="100000">
              <a:schemeClr val="accent5">
                <a:hueOff val="1667626"/>
                <a:satOff val="1233"/>
                <a:lumOff val="3464"/>
                <a:alphaOff val="0"/>
                <a:shade val="76000"/>
                <a:satMod val="130000"/>
                <a:lumMod val="8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err="1"/>
            <a:t>信息</a:t>
          </a:r>
          <a:br>
            <a:rPr lang="en-US" sz="3800" kern="1200" dirty="0"/>
          </a:br>
          <a:r>
            <a:rPr lang="en-US" sz="3800" kern="1200" dirty="0" err="1"/>
            <a:t>详尽</a:t>
          </a:r>
          <a:endParaRPr lang="en-US" sz="3800" kern="1200" dirty="0"/>
        </a:p>
      </dsp:txBody>
      <dsp:txXfrm>
        <a:off x="3427038" y="443617"/>
        <a:ext cx="1894350" cy="1894350"/>
      </dsp:txXfrm>
    </dsp:sp>
    <dsp:sp modelId="{E2222A07-6D60-814E-A2BC-76710C4C5F10}">
      <dsp:nvSpPr>
        <dsp:cNvPr id="0" name=""/>
        <dsp:cNvSpPr/>
      </dsp:nvSpPr>
      <dsp:spPr>
        <a:xfrm>
          <a:off x="857869" y="2807827"/>
          <a:ext cx="2099310" cy="2099310"/>
        </a:xfrm>
        <a:prstGeom prst="roundRect">
          <a:avLst/>
        </a:prstGeom>
        <a:gradFill rotWithShape="0">
          <a:gsLst>
            <a:gs pos="0">
              <a:schemeClr val="accent5">
                <a:hueOff val="3335253"/>
                <a:satOff val="2467"/>
                <a:lumOff val="6927"/>
                <a:alphaOff val="0"/>
                <a:tint val="98000"/>
                <a:satMod val="110000"/>
                <a:lumMod val="104000"/>
              </a:schemeClr>
            </a:gs>
            <a:gs pos="69000">
              <a:schemeClr val="accent5">
                <a:hueOff val="3335253"/>
                <a:satOff val="2467"/>
                <a:lumOff val="6927"/>
                <a:alphaOff val="0"/>
                <a:shade val="84000"/>
                <a:satMod val="130000"/>
                <a:lumMod val="92000"/>
              </a:schemeClr>
            </a:gs>
            <a:gs pos="100000">
              <a:schemeClr val="accent5">
                <a:hueOff val="3335253"/>
                <a:satOff val="2467"/>
                <a:lumOff val="6927"/>
                <a:alphaOff val="0"/>
                <a:shade val="76000"/>
                <a:satMod val="130000"/>
                <a:lumMod val="8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err="1"/>
            <a:t>不加害</a:t>
          </a:r>
          <a:endParaRPr lang="en-US" sz="3800" kern="1200" dirty="0"/>
        </a:p>
      </dsp:txBody>
      <dsp:txXfrm>
        <a:off x="960349" y="2910307"/>
        <a:ext cx="1894350" cy="1894350"/>
      </dsp:txXfrm>
    </dsp:sp>
    <dsp:sp modelId="{14FE8300-395C-6B48-A121-1646BE47799F}">
      <dsp:nvSpPr>
        <dsp:cNvPr id="0" name=""/>
        <dsp:cNvSpPr/>
      </dsp:nvSpPr>
      <dsp:spPr>
        <a:xfrm>
          <a:off x="3324558" y="2807827"/>
          <a:ext cx="2099310" cy="2099310"/>
        </a:xfrm>
        <a:prstGeom prst="roundRect">
          <a:avLst/>
        </a:prstGeom>
        <a:gradFill rotWithShape="0">
          <a:gsLst>
            <a:gs pos="0">
              <a:schemeClr val="accent5">
                <a:hueOff val="5002879"/>
                <a:satOff val="3700"/>
                <a:lumOff val="10391"/>
                <a:alphaOff val="0"/>
                <a:tint val="98000"/>
                <a:satMod val="110000"/>
                <a:lumMod val="104000"/>
              </a:schemeClr>
            </a:gs>
            <a:gs pos="69000">
              <a:schemeClr val="accent5">
                <a:hueOff val="5002879"/>
                <a:satOff val="3700"/>
                <a:lumOff val="10391"/>
                <a:alphaOff val="0"/>
                <a:shade val="84000"/>
                <a:satMod val="130000"/>
                <a:lumMod val="92000"/>
              </a:schemeClr>
            </a:gs>
            <a:gs pos="100000">
              <a:schemeClr val="accent5">
                <a:hueOff val="5002879"/>
                <a:satOff val="3700"/>
                <a:lumOff val="10391"/>
                <a:alphaOff val="0"/>
                <a:shade val="76000"/>
                <a:satMod val="130000"/>
                <a:lumMod val="8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err="1"/>
            <a:t>安全</a:t>
          </a:r>
          <a:br>
            <a:rPr lang="en-US" sz="3800" kern="1200" dirty="0"/>
          </a:br>
          <a:r>
            <a:rPr lang="en-US" sz="3800" kern="1200" dirty="0" err="1"/>
            <a:t>途径</a:t>
          </a:r>
          <a:endParaRPr lang="en-US" sz="3800" kern="1200" dirty="0"/>
        </a:p>
      </dsp:txBody>
      <dsp:txXfrm>
        <a:off x="3427038" y="2910307"/>
        <a:ext cx="1894350" cy="1894350"/>
      </dsp:txXfrm>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5845DC-EF9A-B348-A433-EA150B7F3242}" type="datetimeFigureOut">
              <a:rPr lang="en-US" smtClean="0"/>
              <a:t>11/19/21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03653F-D910-E94C-8FF9-B3E76FBDE2A3}" type="slidenum">
              <a:rPr lang="en-US" smtClean="0"/>
              <a:t>‹#›</a:t>
            </a:fld>
            <a:endParaRPr lang="en-US"/>
          </a:p>
        </p:txBody>
      </p:sp>
    </p:spTree>
    <p:extLst>
      <p:ext uri="{BB962C8B-B14F-4D97-AF65-F5344CB8AC3E}">
        <p14:creationId xmlns:p14="http://schemas.microsoft.com/office/powerpoint/2010/main" val="2149557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ohchr.org/CH/Issues/Reprisals/Pages/HowToShareInformationAboutCases.aspx"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a:solidFill>
                  <a:schemeClr val="tx1"/>
                </a:solidFill>
                <a:effectLst/>
                <a:latin typeface="+mn-lt"/>
                <a:ea typeface="+mn-ea"/>
                <a:cs typeface="+mn-cs"/>
                <a:hlinkClick r:id="rId3"/>
              </a:rPr>
              <a:t>https://www.ohchr.org/CH/Issues/Reprisals/Pages/HowToShareInformationAboutCases.aspx</a:t>
            </a:r>
            <a:r>
              <a:rPr lang="en-US" dirty="0">
                <a:effectLst/>
              </a:rPr>
              <a:t> </a:t>
            </a:r>
            <a:endParaRPr lang="en-US" dirty="0"/>
          </a:p>
        </p:txBody>
      </p:sp>
      <p:sp>
        <p:nvSpPr>
          <p:cNvPr id="4" name="Slide Number Placeholder 3"/>
          <p:cNvSpPr>
            <a:spLocks noGrp="1"/>
          </p:cNvSpPr>
          <p:nvPr>
            <p:ph type="sldNum" sz="quarter" idx="5"/>
          </p:nvPr>
        </p:nvSpPr>
        <p:spPr/>
        <p:txBody>
          <a:bodyPr/>
          <a:lstStyle/>
          <a:p>
            <a:fld id="{1A03653F-D910-E94C-8FF9-B3E76FBDE2A3}" type="slidenum">
              <a:rPr lang="en-US" smtClean="0"/>
              <a:t>5</a:t>
            </a:fld>
            <a:endParaRPr lang="en-US"/>
          </a:p>
        </p:txBody>
      </p:sp>
    </p:spTree>
    <p:extLst>
      <p:ext uri="{BB962C8B-B14F-4D97-AF65-F5344CB8AC3E}">
        <p14:creationId xmlns:p14="http://schemas.microsoft.com/office/powerpoint/2010/main" val="729440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smtClean="0"/>
              <a:t>11/19/21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25900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11/19/21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25156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smtClean="0"/>
              <a:t>11/19/21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21322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11/19/21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39316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smtClean="0"/>
              <a:t>11/19/21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96357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smtClean="0"/>
              <a:t>11/19/21</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39798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smtClean="0"/>
              <a:t>11/19/21</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644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11/19/21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07520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smtClean="0"/>
              <a:t>11/19/21</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73102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11/19/21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52368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smtClean="0"/>
              <a:pPr/>
              <a:t>11/19/21</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2395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smtClean="0"/>
              <a:pPr/>
              <a:t>11/19/21</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7676470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undocs.org/zh/A/HRC/39/4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www.ohchr.org/CH/HRBodies/CCPR/Pages/CCPRIndex.aspx" TargetMode="External"/><Relationship Id="rId13" Type="http://schemas.openxmlformats.org/officeDocument/2006/relationships/hyperlink" Target="https://www.ohchr.org/CH/HRBodies/CRC/Pages/CRCIndex.aspx" TargetMode="External"/><Relationship Id="rId18" Type="http://schemas.openxmlformats.org/officeDocument/2006/relationships/hyperlink" Target="mailto:petitions@ohchr.org" TargetMode="External"/><Relationship Id="rId3" Type="http://schemas.openxmlformats.org/officeDocument/2006/relationships/hyperlink" Target="https://www.ohchr.org/CH/HRBodies/HRC/Pages/Home.aspx" TargetMode="External"/><Relationship Id="rId7" Type="http://schemas.openxmlformats.org/officeDocument/2006/relationships/hyperlink" Target="https://spsubmission.ohchr.org/" TargetMode="External"/><Relationship Id="rId12" Type="http://schemas.openxmlformats.org/officeDocument/2006/relationships/hyperlink" Target="https://www.ohchr.org/CH/HRBodies/CAT/pages/catindex.aspx" TargetMode="External"/><Relationship Id="rId17" Type="http://schemas.openxmlformats.org/officeDocument/2006/relationships/hyperlink" Target="https://www.ohchr.org/CH/HRBodies/OPCAT/Pages/OPCATIndex.aspx" TargetMode="External"/><Relationship Id="rId2" Type="http://schemas.openxmlformats.org/officeDocument/2006/relationships/notesSlide" Target="../notesSlides/notesSlide1.xml"/><Relationship Id="rId16" Type="http://schemas.openxmlformats.org/officeDocument/2006/relationships/hyperlink" Target="https://www.ohchr.org/CH/HRBodies/CED/Pages/CEDIndex.aspx" TargetMode="External"/><Relationship Id="rId1" Type="http://schemas.openxmlformats.org/officeDocument/2006/relationships/slideLayout" Target="../slideLayouts/slideLayout2.xml"/><Relationship Id="rId6" Type="http://schemas.openxmlformats.org/officeDocument/2006/relationships/hyperlink" Target="mailto:urgent-action@ohchr.org" TargetMode="External"/><Relationship Id="rId11" Type="http://schemas.openxmlformats.org/officeDocument/2006/relationships/hyperlink" Target="https://www.ohchr.org/CH/HRBodies/CEDAW/pages/cedawindex.aspx" TargetMode="External"/><Relationship Id="rId5" Type="http://schemas.openxmlformats.org/officeDocument/2006/relationships/hyperlink" Target="http://spinternet.ohchr.org/_Layouts/SpecialProceduresInternet/ViewAllCountryMandates.aspx?Type=TM" TargetMode="External"/><Relationship Id="rId15" Type="http://schemas.openxmlformats.org/officeDocument/2006/relationships/hyperlink" Target="https://www.ohchr.org/CH/HRBodies/CRPD/Pages/CRPDIndex.aspx" TargetMode="External"/><Relationship Id="rId10" Type="http://schemas.openxmlformats.org/officeDocument/2006/relationships/hyperlink" Target="https://www.ohchr.org/CH/HRBodies/CERD/Pages/CERDIndex.aspx" TargetMode="External"/><Relationship Id="rId19" Type="http://schemas.openxmlformats.org/officeDocument/2006/relationships/hyperlink" Target="mailto:reprisals@ohchr.org" TargetMode="External"/><Relationship Id="rId4" Type="http://schemas.openxmlformats.org/officeDocument/2006/relationships/hyperlink" Target="https://www.ohchr.org/CH/HRBodies/UPR/Pages/UPRMain.aspx" TargetMode="External"/><Relationship Id="rId9" Type="http://schemas.openxmlformats.org/officeDocument/2006/relationships/hyperlink" Target="https://www.ohchr.org/CH/HRBodies/CESCR/pages/cescrindex.aspx" TargetMode="External"/><Relationship Id="rId14" Type="http://schemas.openxmlformats.org/officeDocument/2006/relationships/hyperlink" Target="https://www.ohchr.org/CH/HRBodies/CMW/Pages/CMWIndex.aspx" TargetMode="Externa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BDBA639-2A71-4A60-A71A-FF1836F546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5E208A8B-5EBD-4532-BE72-26414FA7CFF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1" name="Freeform 5">
              <a:extLst>
                <a:ext uri="{FF2B5EF4-FFF2-40B4-BE49-F238E27FC236}">
                  <a16:creationId xmlns:a16="http://schemas.microsoft.com/office/drawing/2014/main" id="{15D09196-B338-4AB5-A71B-CFD5FFCA62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F50B4463-128A-4677-A285-C017E6C543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1D9B95CD-F023-4DFA-9678-1E02713F74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1DDF47A8-BE7B-43F3-A500-F5A4656D83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2DD394DE-76FB-42F8-85F2-FD436F4232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B95F2EFB-87E6-4400-AAF3-7EB8B4F156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1D463476-2BC7-418C-9D6F-51444B11A7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24011122-2495-478A-81BF-ABBDEA1DA8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C79E87C5-E5B3-476B-B539-FC9CF4A33B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956029CA-2B38-434D-9044-5FF3A1ECD1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9514CFB6-E8DB-43DC-B1CD-9CC2D4B276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BD8C1FC8-E550-45BE-9F30-822BAB3781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D1646B5D-A7B7-41EC-9591-0E0C0F4F94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E2118E93-481E-4843-987E-378187AA37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7038464-F4E2-47EC-A87F-18469191E3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FB3BBEB1-E146-408F-95B7-EE2F269DE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C765B285-56EC-47FC-B116-274EBBD61A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CB4A6191-6913-42EA-905E-8A174AE2C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8ADEEF92-F481-475A-845C-5E940F0D55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1" name="Freeform: Shape 30">
            <a:extLst>
              <a:ext uri="{FF2B5EF4-FFF2-40B4-BE49-F238E27FC236}">
                <a16:creationId xmlns:a16="http://schemas.microsoft.com/office/drawing/2014/main" id="{D9C506D7-84CB-4057-A44A-465313E785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31529">
            <a:off x="2173916" y="2448612"/>
            <a:ext cx="4418757" cy="4259609"/>
          </a:xfrm>
          <a:custGeom>
            <a:avLst/>
            <a:gdLst>
              <a:gd name="connsiteX0" fmla="*/ 404107 w 4507111"/>
              <a:gd name="connsiteY0" fmla="*/ 0 h 4344781"/>
              <a:gd name="connsiteX1" fmla="*/ 371857 w 4507111"/>
              <a:gd name="connsiteY1" fmla="*/ 117359 h 4344781"/>
              <a:gd name="connsiteX2" fmla="*/ 307833 w 4507111"/>
              <a:gd name="connsiteY2" fmla="*/ 632970 h 4344781"/>
              <a:gd name="connsiteX3" fmla="*/ 3569418 w 4507111"/>
              <a:gd name="connsiteY3" fmla="*/ 4141149 h 4344781"/>
              <a:gd name="connsiteX4" fmla="*/ 4440861 w 4507111"/>
              <a:gd name="connsiteY4" fmla="*/ 4332480 h 4344781"/>
              <a:gd name="connsiteX5" fmla="*/ 4507111 w 4507111"/>
              <a:gd name="connsiteY5" fmla="*/ 4341752 h 4344781"/>
              <a:gd name="connsiteX6" fmla="*/ 4296045 w 4507111"/>
              <a:gd name="connsiteY6" fmla="*/ 4344781 h 4344781"/>
              <a:gd name="connsiteX7" fmla="*/ 3749565 w 4507111"/>
              <a:gd name="connsiteY7" fmla="*/ 4321853 h 4344781"/>
              <a:gd name="connsiteX8" fmla="*/ 36764 w 4507111"/>
              <a:gd name="connsiteY8" fmla="*/ 1629794 h 4344781"/>
              <a:gd name="connsiteX9" fmla="*/ 300069 w 4507111"/>
              <a:gd name="connsiteY9" fmla="*/ 144750 h 434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07111" h="4344781">
                <a:moveTo>
                  <a:pt x="404107" y="0"/>
                </a:moveTo>
                <a:lnTo>
                  <a:pt x="371857" y="117359"/>
                </a:lnTo>
                <a:cubicBezTo>
                  <a:pt x="333827" y="278567"/>
                  <a:pt x="311875" y="450459"/>
                  <a:pt x="307833" y="632970"/>
                </a:cubicBezTo>
                <a:cubicBezTo>
                  <a:pt x="264711" y="2579752"/>
                  <a:pt x="2253987" y="3769243"/>
                  <a:pt x="3569418" y="4141149"/>
                </a:cubicBezTo>
                <a:cubicBezTo>
                  <a:pt x="3816061" y="4210881"/>
                  <a:pt x="4114807" y="4279754"/>
                  <a:pt x="4440861" y="4332480"/>
                </a:cubicBezTo>
                <a:lnTo>
                  <a:pt x="4507111" y="4341752"/>
                </a:lnTo>
                <a:lnTo>
                  <a:pt x="4296045" y="4344781"/>
                </a:lnTo>
                <a:cubicBezTo>
                  <a:pt x="4097363" y="4343711"/>
                  <a:pt x="3912623" y="4335104"/>
                  <a:pt x="3749565" y="4321853"/>
                </a:cubicBezTo>
                <a:cubicBezTo>
                  <a:pt x="2445102" y="4215850"/>
                  <a:pt x="356405" y="3466499"/>
                  <a:pt x="36764" y="1629794"/>
                </a:cubicBezTo>
                <a:cubicBezTo>
                  <a:pt x="-63123" y="1055823"/>
                  <a:pt x="45741" y="555869"/>
                  <a:pt x="300069" y="144750"/>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Oval 32">
            <a:extLst>
              <a:ext uri="{FF2B5EF4-FFF2-40B4-BE49-F238E27FC236}">
                <a16:creationId xmlns:a16="http://schemas.microsoft.com/office/drawing/2014/main" id="{7842FC68-61FD-4700-8A22-BB8B071884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54579" y="691977"/>
            <a:ext cx="7761923" cy="5343064"/>
          </a:xfrm>
          <a:custGeom>
            <a:avLst/>
            <a:gdLst>
              <a:gd name="connsiteX0" fmla="*/ 0 w 6428838"/>
              <a:gd name="connsiteY0" fmla="*/ 2579031 h 5158062"/>
              <a:gd name="connsiteX1" fmla="*/ 3214419 w 6428838"/>
              <a:gd name="connsiteY1" fmla="*/ 0 h 5158062"/>
              <a:gd name="connsiteX2" fmla="*/ 6428838 w 6428838"/>
              <a:gd name="connsiteY2" fmla="*/ 2579031 h 5158062"/>
              <a:gd name="connsiteX3" fmla="*/ 3214419 w 6428838"/>
              <a:gd name="connsiteY3" fmla="*/ 5158062 h 5158062"/>
              <a:gd name="connsiteX4" fmla="*/ 0 w 6428838"/>
              <a:gd name="connsiteY4" fmla="*/ 2579031 h 5158062"/>
              <a:gd name="connsiteX0" fmla="*/ 3321 w 6432159"/>
              <a:gd name="connsiteY0" fmla="*/ 2647125 h 5226156"/>
              <a:gd name="connsiteX1" fmla="*/ 2789723 w 6432159"/>
              <a:gd name="connsiteY1" fmla="*/ 0 h 5226156"/>
              <a:gd name="connsiteX2" fmla="*/ 6432159 w 6432159"/>
              <a:gd name="connsiteY2" fmla="*/ 2647125 h 5226156"/>
              <a:gd name="connsiteX3" fmla="*/ 3217740 w 6432159"/>
              <a:gd name="connsiteY3" fmla="*/ 5226156 h 5226156"/>
              <a:gd name="connsiteX4" fmla="*/ 3321 w 6432159"/>
              <a:gd name="connsiteY4" fmla="*/ 2647125 h 5226156"/>
              <a:gd name="connsiteX0" fmla="*/ 1953 w 6566979"/>
              <a:gd name="connsiteY0" fmla="*/ 2695803 h 5226224"/>
              <a:gd name="connsiteX1" fmla="*/ 2924543 w 6566979"/>
              <a:gd name="connsiteY1" fmla="*/ 39 h 5226224"/>
              <a:gd name="connsiteX2" fmla="*/ 6566979 w 6566979"/>
              <a:gd name="connsiteY2" fmla="*/ 2647164 h 5226224"/>
              <a:gd name="connsiteX3" fmla="*/ 3352560 w 6566979"/>
              <a:gd name="connsiteY3" fmla="*/ 5226195 h 5226224"/>
              <a:gd name="connsiteX4" fmla="*/ 1953 w 6566979"/>
              <a:gd name="connsiteY4" fmla="*/ 2695803 h 5226224"/>
              <a:gd name="connsiteX0" fmla="*/ 8982 w 6574008"/>
              <a:gd name="connsiteY0" fmla="*/ 2695803 h 5226313"/>
              <a:gd name="connsiteX1" fmla="*/ 2931572 w 6574008"/>
              <a:gd name="connsiteY1" fmla="*/ 39 h 5226313"/>
              <a:gd name="connsiteX2" fmla="*/ 6574008 w 6574008"/>
              <a:gd name="connsiteY2" fmla="*/ 2647164 h 5226313"/>
              <a:gd name="connsiteX3" fmla="*/ 3359589 w 6574008"/>
              <a:gd name="connsiteY3" fmla="*/ 5226195 h 5226313"/>
              <a:gd name="connsiteX4" fmla="*/ 8982 w 6574008"/>
              <a:gd name="connsiteY4" fmla="*/ 2695803 h 5226313"/>
              <a:gd name="connsiteX0" fmla="*/ 11929 w 6576955"/>
              <a:gd name="connsiteY0" fmla="*/ 2695953 h 5226463"/>
              <a:gd name="connsiteX1" fmla="*/ 2934519 w 6576955"/>
              <a:gd name="connsiteY1" fmla="*/ 189 h 5226463"/>
              <a:gd name="connsiteX2" fmla="*/ 6576955 w 6576955"/>
              <a:gd name="connsiteY2" fmla="*/ 2647314 h 5226463"/>
              <a:gd name="connsiteX3" fmla="*/ 3362536 w 6576955"/>
              <a:gd name="connsiteY3" fmla="*/ 5226345 h 5226463"/>
              <a:gd name="connsiteX4" fmla="*/ 11929 w 6576955"/>
              <a:gd name="connsiteY4" fmla="*/ 2695953 h 5226463"/>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92159"/>
              <a:gd name="connsiteX1" fmla="*/ 2931852 w 6963394"/>
              <a:gd name="connsiteY1" fmla="*/ 10033 h 5292159"/>
              <a:gd name="connsiteX2" fmla="*/ 6963394 w 6963394"/>
              <a:gd name="connsiteY2" fmla="*/ 3318639 h 5292159"/>
              <a:gd name="connsiteX3" fmla="*/ 3359869 w 6963394"/>
              <a:gd name="connsiteY3" fmla="*/ 5236189 h 5292159"/>
              <a:gd name="connsiteX4" fmla="*/ 9262 w 6963394"/>
              <a:gd name="connsiteY4" fmla="*/ 2705797 h 5292159"/>
              <a:gd name="connsiteX0" fmla="*/ 9262 w 6963394"/>
              <a:gd name="connsiteY0" fmla="*/ 2705797 h 5259961"/>
              <a:gd name="connsiteX1" fmla="*/ 2931852 w 6963394"/>
              <a:gd name="connsiteY1" fmla="*/ 10033 h 5259961"/>
              <a:gd name="connsiteX2" fmla="*/ 6963394 w 6963394"/>
              <a:gd name="connsiteY2" fmla="*/ 3318639 h 5259961"/>
              <a:gd name="connsiteX3" fmla="*/ 3359869 w 6963394"/>
              <a:gd name="connsiteY3" fmla="*/ 5236189 h 5259961"/>
              <a:gd name="connsiteX4" fmla="*/ 9262 w 6963394"/>
              <a:gd name="connsiteY4" fmla="*/ 2705797 h 5259961"/>
              <a:gd name="connsiteX0" fmla="*/ 9557 w 7352795"/>
              <a:gd name="connsiteY0" fmla="*/ 2707501 h 5252013"/>
              <a:gd name="connsiteX1" fmla="*/ 2932147 w 7352795"/>
              <a:gd name="connsiteY1" fmla="*/ 11737 h 5252013"/>
              <a:gd name="connsiteX2" fmla="*/ 7352795 w 7352795"/>
              <a:gd name="connsiteY2" fmla="*/ 3378709 h 5252013"/>
              <a:gd name="connsiteX3" fmla="*/ 3360164 w 7352795"/>
              <a:gd name="connsiteY3" fmla="*/ 5237893 h 5252013"/>
              <a:gd name="connsiteX4" fmla="*/ 9557 w 7352795"/>
              <a:gd name="connsiteY4" fmla="*/ 2707501 h 5252013"/>
              <a:gd name="connsiteX0" fmla="*/ 8078 w 7789061"/>
              <a:gd name="connsiteY0" fmla="*/ 2744796 h 5249051"/>
              <a:gd name="connsiteX1" fmla="*/ 3368413 w 7789061"/>
              <a:gd name="connsiteY1" fmla="*/ 10121 h 5249051"/>
              <a:gd name="connsiteX2" fmla="*/ 7789061 w 7789061"/>
              <a:gd name="connsiteY2" fmla="*/ 3377093 h 5249051"/>
              <a:gd name="connsiteX3" fmla="*/ 3796430 w 7789061"/>
              <a:gd name="connsiteY3" fmla="*/ 5236277 h 5249051"/>
              <a:gd name="connsiteX4" fmla="*/ 8078 w 7789061"/>
              <a:gd name="connsiteY4" fmla="*/ 2744796 h 5249051"/>
              <a:gd name="connsiteX0" fmla="*/ 8078 w 7789061"/>
              <a:gd name="connsiteY0" fmla="*/ 2744796 h 5271741"/>
              <a:gd name="connsiteX1" fmla="*/ 3368413 w 7789061"/>
              <a:gd name="connsiteY1" fmla="*/ 10121 h 5271741"/>
              <a:gd name="connsiteX2" fmla="*/ 7789061 w 7789061"/>
              <a:gd name="connsiteY2" fmla="*/ 3377093 h 5271741"/>
              <a:gd name="connsiteX3" fmla="*/ 3796430 w 7789061"/>
              <a:gd name="connsiteY3" fmla="*/ 5236277 h 5271741"/>
              <a:gd name="connsiteX4" fmla="*/ 8078 w 7789061"/>
              <a:gd name="connsiteY4" fmla="*/ 2744796 h 5271741"/>
              <a:gd name="connsiteX0" fmla="*/ 1055 w 7782038"/>
              <a:gd name="connsiteY0" fmla="*/ 2738806 h 5438018"/>
              <a:gd name="connsiteX1" fmla="*/ 3361390 w 7782038"/>
              <a:gd name="connsiteY1" fmla="*/ 4131 h 5438018"/>
              <a:gd name="connsiteX2" fmla="*/ 7782038 w 7782038"/>
              <a:gd name="connsiteY2" fmla="*/ 3371103 h 5438018"/>
              <a:gd name="connsiteX3" fmla="*/ 3692130 w 7782038"/>
              <a:gd name="connsiteY3" fmla="*/ 5415113 h 5438018"/>
              <a:gd name="connsiteX4" fmla="*/ 1055 w 7782038"/>
              <a:gd name="connsiteY4" fmla="*/ 2738806 h 5438018"/>
              <a:gd name="connsiteX0" fmla="*/ 28883 w 7809866"/>
              <a:gd name="connsiteY0" fmla="*/ 2742147 h 5441359"/>
              <a:gd name="connsiteX1" fmla="*/ 3389218 w 7809866"/>
              <a:gd name="connsiteY1" fmla="*/ 7472 h 5441359"/>
              <a:gd name="connsiteX2" fmla="*/ 7809866 w 7809866"/>
              <a:gd name="connsiteY2" fmla="*/ 3374444 h 5441359"/>
              <a:gd name="connsiteX3" fmla="*/ 3719958 w 7809866"/>
              <a:gd name="connsiteY3" fmla="*/ 5418454 h 5441359"/>
              <a:gd name="connsiteX4" fmla="*/ 28883 w 7809866"/>
              <a:gd name="connsiteY4" fmla="*/ 2742147 h 5441359"/>
              <a:gd name="connsiteX0" fmla="*/ 36549 w 7817532"/>
              <a:gd name="connsiteY0" fmla="*/ 2751085 h 5450297"/>
              <a:gd name="connsiteX1" fmla="*/ 3396884 w 7817532"/>
              <a:gd name="connsiteY1" fmla="*/ 16410 h 5450297"/>
              <a:gd name="connsiteX2" fmla="*/ 7817532 w 7817532"/>
              <a:gd name="connsiteY2" fmla="*/ 3383382 h 5450297"/>
              <a:gd name="connsiteX3" fmla="*/ 3727624 w 7817532"/>
              <a:gd name="connsiteY3" fmla="*/ 5427392 h 5450297"/>
              <a:gd name="connsiteX4" fmla="*/ 36549 w 7817532"/>
              <a:gd name="connsiteY4" fmla="*/ 2751085 h 54502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7532" h="5450297">
                <a:moveTo>
                  <a:pt x="36549" y="2751085"/>
                </a:moveTo>
                <a:cubicBezTo>
                  <a:pt x="-281221" y="925127"/>
                  <a:pt x="1526121" y="-147339"/>
                  <a:pt x="3396884" y="16410"/>
                </a:cubicBezTo>
                <a:cubicBezTo>
                  <a:pt x="5267647" y="180159"/>
                  <a:pt x="7817532" y="1453184"/>
                  <a:pt x="7817532" y="3383382"/>
                </a:cubicBezTo>
                <a:cubicBezTo>
                  <a:pt x="7700800" y="5342763"/>
                  <a:pt x="5024455" y="5532775"/>
                  <a:pt x="3727624" y="5427392"/>
                </a:cubicBezTo>
                <a:cubicBezTo>
                  <a:pt x="2430794" y="5322009"/>
                  <a:pt x="354319" y="4577043"/>
                  <a:pt x="36549" y="2751085"/>
                </a:cubicBezTo>
                <a:close/>
              </a:path>
            </a:pathLst>
          </a:custGeom>
          <a:ln w="152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8D0CF8-C60E-2A42-9FF7-F757C1F2CB83}"/>
              </a:ext>
            </a:extLst>
          </p:cNvPr>
          <p:cNvSpPr>
            <a:spLocks noGrp="1"/>
          </p:cNvSpPr>
          <p:nvPr>
            <p:ph type="ctrTitle"/>
          </p:nvPr>
        </p:nvSpPr>
        <p:spPr>
          <a:xfrm>
            <a:off x="2616277" y="1290907"/>
            <a:ext cx="6959446" cy="2799527"/>
          </a:xfrm>
        </p:spPr>
        <p:txBody>
          <a:bodyPr>
            <a:noAutofit/>
          </a:bodyPr>
          <a:lstStyle/>
          <a:p>
            <a:r>
              <a:rPr lang="en-US" sz="4400" b="1" dirty="0" err="1">
                <a:solidFill>
                  <a:schemeClr val="tx1"/>
                </a:solidFill>
              </a:rPr>
              <a:t>如何应对</a:t>
            </a:r>
            <a:br>
              <a:rPr lang="en-US" sz="4400" b="1" dirty="0">
                <a:solidFill>
                  <a:schemeClr val="tx1"/>
                </a:solidFill>
              </a:rPr>
            </a:br>
            <a:r>
              <a:rPr lang="en-US" sz="4400" b="1" dirty="0" err="1">
                <a:solidFill>
                  <a:schemeClr val="tx1"/>
                </a:solidFill>
              </a:rPr>
              <a:t>国家政府报复打压与联合国人权机构合作的</a:t>
            </a:r>
            <a:br>
              <a:rPr lang="en-US" sz="4400" b="1" dirty="0">
                <a:solidFill>
                  <a:schemeClr val="tx1"/>
                </a:solidFill>
              </a:rPr>
            </a:br>
            <a:r>
              <a:rPr lang="en-US" sz="4400" b="1" dirty="0" err="1">
                <a:solidFill>
                  <a:schemeClr val="tx1"/>
                </a:solidFill>
              </a:rPr>
              <a:t>维权者</a:t>
            </a:r>
            <a:r>
              <a:rPr lang="zh-CN" altLang="en-US" sz="4400" b="1" dirty="0">
                <a:solidFill>
                  <a:schemeClr val="tx1"/>
                </a:solidFill>
              </a:rPr>
              <a:t>？</a:t>
            </a:r>
            <a:endParaRPr lang="en-US" sz="4400" b="1" dirty="0">
              <a:solidFill>
                <a:schemeClr val="tx1"/>
              </a:solidFill>
            </a:endParaRPr>
          </a:p>
        </p:txBody>
      </p:sp>
      <p:sp>
        <p:nvSpPr>
          <p:cNvPr id="3" name="Subtitle 2">
            <a:extLst>
              <a:ext uri="{FF2B5EF4-FFF2-40B4-BE49-F238E27FC236}">
                <a16:creationId xmlns:a16="http://schemas.microsoft.com/office/drawing/2014/main" id="{26BEA52F-3A95-1240-91C1-933CCA4E40C7}"/>
              </a:ext>
            </a:extLst>
          </p:cNvPr>
          <p:cNvSpPr>
            <a:spLocks noGrp="1"/>
          </p:cNvSpPr>
          <p:nvPr>
            <p:ph type="subTitle" idx="1"/>
          </p:nvPr>
        </p:nvSpPr>
        <p:spPr>
          <a:xfrm>
            <a:off x="3388938" y="4716097"/>
            <a:ext cx="5414125" cy="264310"/>
          </a:xfrm>
        </p:spPr>
        <p:txBody>
          <a:bodyPr>
            <a:normAutofit fontScale="85000" lnSpcReduction="20000"/>
          </a:bodyPr>
          <a:lstStyle/>
          <a:p>
            <a:endParaRPr lang="en-US" sz="2000" dirty="0"/>
          </a:p>
        </p:txBody>
      </p:sp>
    </p:spTree>
    <p:extLst>
      <p:ext uri="{BB962C8B-B14F-4D97-AF65-F5344CB8AC3E}">
        <p14:creationId xmlns:p14="http://schemas.microsoft.com/office/powerpoint/2010/main" val="3096789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81AC1-0098-A749-8059-E484B96B6798}"/>
              </a:ext>
            </a:extLst>
          </p:cNvPr>
          <p:cNvSpPr>
            <a:spLocks noGrp="1"/>
          </p:cNvSpPr>
          <p:nvPr>
            <p:ph type="title"/>
          </p:nvPr>
        </p:nvSpPr>
        <p:spPr/>
        <p:txBody>
          <a:bodyPr/>
          <a:lstStyle/>
          <a:p>
            <a:r>
              <a:rPr lang="en-US" dirty="0" err="1"/>
              <a:t>收集到问题</a:t>
            </a:r>
            <a:r>
              <a:rPr lang="zh-CN" altLang="en-US" dirty="0"/>
              <a:t>：</a:t>
            </a:r>
            <a:endParaRPr lang="en-US" dirty="0"/>
          </a:p>
        </p:txBody>
      </p:sp>
      <p:sp>
        <p:nvSpPr>
          <p:cNvPr id="3" name="Content Placeholder 2">
            <a:extLst>
              <a:ext uri="{FF2B5EF4-FFF2-40B4-BE49-F238E27FC236}">
                <a16:creationId xmlns:a16="http://schemas.microsoft.com/office/drawing/2014/main" id="{4CECDE1E-7045-9046-8E2C-39029B604FD4}"/>
              </a:ext>
            </a:extLst>
          </p:cNvPr>
          <p:cNvSpPr>
            <a:spLocks noGrp="1"/>
          </p:cNvSpPr>
          <p:nvPr>
            <p:ph idx="1"/>
          </p:nvPr>
        </p:nvSpPr>
        <p:spPr>
          <a:xfrm>
            <a:off x="4626863" y="402336"/>
            <a:ext cx="7077457" cy="6073109"/>
          </a:xfrm>
        </p:spPr>
        <p:txBody>
          <a:bodyPr>
            <a:normAutofit/>
          </a:bodyPr>
          <a:lstStyle/>
          <a:p>
            <a:r>
              <a:rPr lang="en-US" b="1" dirty="0">
                <a:solidFill>
                  <a:schemeClr val="accent2">
                    <a:lumMod val="50000"/>
                  </a:schemeClr>
                </a:solidFill>
              </a:rPr>
              <a:t>- </a:t>
            </a:r>
            <a:r>
              <a:rPr lang="zh-CN" altLang="en-US" b="1" dirty="0">
                <a:solidFill>
                  <a:schemeClr val="accent2">
                    <a:lumMod val="50000"/>
                  </a:schemeClr>
                </a:solidFill>
              </a:rPr>
              <a:t>参与联合国人权机制一般会有哪些风险？</a:t>
            </a:r>
            <a:endParaRPr lang="en-US" b="1" dirty="0">
              <a:solidFill>
                <a:schemeClr val="accent2">
                  <a:lumMod val="50000"/>
                </a:schemeClr>
              </a:solidFill>
            </a:endParaRPr>
          </a:p>
          <a:p>
            <a:r>
              <a:rPr lang="en-US" b="1" dirty="0">
                <a:solidFill>
                  <a:schemeClr val="accent2">
                    <a:lumMod val="50000"/>
                  </a:schemeClr>
                </a:solidFill>
              </a:rPr>
              <a:t>- </a:t>
            </a:r>
            <a:r>
              <a:rPr lang="zh-CN" altLang="en-US" b="1" dirty="0">
                <a:solidFill>
                  <a:schemeClr val="accent2">
                    <a:lumMod val="50000"/>
                  </a:schemeClr>
                </a:solidFill>
              </a:rPr>
              <a:t>这几年有多少遭到这类报复、打压的</a:t>
            </a:r>
            <a:r>
              <a:rPr lang="en-US" b="1" dirty="0">
                <a:solidFill>
                  <a:schemeClr val="accent2">
                    <a:lumMod val="50000"/>
                  </a:schemeClr>
                </a:solidFill>
              </a:rPr>
              <a:t>?</a:t>
            </a:r>
          </a:p>
          <a:p>
            <a:r>
              <a:rPr lang="en-US" b="1" dirty="0">
                <a:solidFill>
                  <a:schemeClr val="accent2">
                    <a:lumMod val="50000"/>
                  </a:schemeClr>
                </a:solidFill>
              </a:rPr>
              <a:t>- </a:t>
            </a:r>
            <a:r>
              <a:rPr lang="zh-CN" altLang="en-US" b="1" dirty="0">
                <a:solidFill>
                  <a:schemeClr val="accent2">
                    <a:lumMod val="50000"/>
                  </a:schemeClr>
                </a:solidFill>
              </a:rPr>
              <a:t>联合国是什么时候开始注意到</a:t>
            </a:r>
            <a:r>
              <a:rPr lang="en-US" b="1" dirty="0">
                <a:solidFill>
                  <a:schemeClr val="accent2">
                    <a:lumMod val="50000"/>
                  </a:schemeClr>
                </a:solidFill>
              </a:rPr>
              <a:t>“</a:t>
            </a:r>
            <a:r>
              <a:rPr lang="zh-CN" altLang="en-US" b="1" dirty="0">
                <a:solidFill>
                  <a:schemeClr val="accent2">
                    <a:lumMod val="50000"/>
                  </a:schemeClr>
                </a:solidFill>
              </a:rPr>
              <a:t>报复</a:t>
            </a:r>
            <a:r>
              <a:rPr lang="en-US" b="1" dirty="0">
                <a:solidFill>
                  <a:schemeClr val="accent2">
                    <a:lumMod val="50000"/>
                  </a:schemeClr>
                </a:solidFill>
              </a:rPr>
              <a:t>”</a:t>
            </a:r>
            <a:r>
              <a:rPr lang="zh-CN" altLang="en-US" b="1" dirty="0">
                <a:solidFill>
                  <a:schemeClr val="accent2">
                    <a:lumMod val="50000"/>
                  </a:schemeClr>
                </a:solidFill>
              </a:rPr>
              <a:t>问题的严重性并开始关注？</a:t>
            </a:r>
            <a:endParaRPr lang="en-US" b="1" dirty="0">
              <a:solidFill>
                <a:schemeClr val="accent2">
                  <a:lumMod val="50000"/>
                </a:schemeClr>
              </a:solidFill>
            </a:endParaRPr>
          </a:p>
          <a:p>
            <a:r>
              <a:rPr lang="en-US" b="1" dirty="0">
                <a:solidFill>
                  <a:schemeClr val="accent2">
                    <a:lumMod val="50000"/>
                  </a:schemeClr>
                </a:solidFill>
              </a:rPr>
              <a:t>- </a:t>
            </a:r>
            <a:r>
              <a:rPr lang="zh-CN" altLang="en-US" b="1" dirty="0">
                <a:solidFill>
                  <a:schemeClr val="accent2">
                    <a:lumMod val="50000"/>
                  </a:schemeClr>
                </a:solidFill>
              </a:rPr>
              <a:t>曹顺利因为坚持参与普遍定期审议遭到迫害致死，这是不是一个</a:t>
            </a:r>
            <a:r>
              <a:rPr lang="en-US" b="1" dirty="0">
                <a:solidFill>
                  <a:schemeClr val="accent2">
                    <a:lumMod val="50000"/>
                  </a:schemeClr>
                </a:solidFill>
              </a:rPr>
              <a:t>”</a:t>
            </a:r>
            <a:r>
              <a:rPr lang="zh-CN" altLang="en-US" b="1" dirty="0">
                <a:solidFill>
                  <a:schemeClr val="accent2">
                    <a:lumMod val="50000"/>
                  </a:schemeClr>
                </a:solidFill>
              </a:rPr>
              <a:t>报复</a:t>
            </a:r>
            <a:r>
              <a:rPr lang="en-US" b="1" dirty="0">
                <a:solidFill>
                  <a:schemeClr val="accent2">
                    <a:lumMod val="50000"/>
                  </a:schemeClr>
                </a:solidFill>
              </a:rPr>
              <a:t>“</a:t>
            </a:r>
            <a:r>
              <a:rPr lang="zh-CN" altLang="en-US" b="1" dirty="0">
                <a:solidFill>
                  <a:schemeClr val="accent2">
                    <a:lumMod val="50000"/>
                  </a:schemeClr>
                </a:solidFill>
              </a:rPr>
              <a:t>的案例？</a:t>
            </a:r>
            <a:endParaRPr lang="en-US" b="1" dirty="0">
              <a:solidFill>
                <a:schemeClr val="accent2">
                  <a:lumMod val="50000"/>
                </a:schemeClr>
              </a:solidFill>
            </a:endParaRPr>
          </a:p>
          <a:p>
            <a:r>
              <a:rPr lang="en-US" b="1" dirty="0">
                <a:solidFill>
                  <a:schemeClr val="accent2">
                    <a:lumMod val="50000"/>
                  </a:schemeClr>
                </a:solidFill>
              </a:rPr>
              <a:t>- </a:t>
            </a:r>
            <a:r>
              <a:rPr lang="zh-CN" altLang="en-US" b="1" dirty="0">
                <a:solidFill>
                  <a:schemeClr val="accent2">
                    <a:lumMod val="50000"/>
                  </a:schemeClr>
                </a:solidFill>
              </a:rPr>
              <a:t>对这个报复案例，联合国有何应对？</a:t>
            </a:r>
            <a:endParaRPr lang="en-US" b="1" dirty="0">
              <a:solidFill>
                <a:schemeClr val="accent2">
                  <a:lumMod val="50000"/>
                </a:schemeClr>
              </a:solidFill>
            </a:endParaRPr>
          </a:p>
          <a:p>
            <a:r>
              <a:rPr lang="en-US" b="1" dirty="0">
                <a:solidFill>
                  <a:schemeClr val="accent2">
                    <a:lumMod val="50000"/>
                  </a:schemeClr>
                </a:solidFill>
              </a:rPr>
              <a:t>- </a:t>
            </a:r>
            <a:r>
              <a:rPr lang="zh-CN" altLang="en-US" b="1" dirty="0">
                <a:solidFill>
                  <a:schemeClr val="accent2">
                    <a:lumMod val="50000"/>
                  </a:schemeClr>
                </a:solidFill>
              </a:rPr>
              <a:t>联合国应对</a:t>
            </a:r>
            <a:r>
              <a:rPr lang="en-US" b="1" dirty="0">
                <a:solidFill>
                  <a:schemeClr val="accent2">
                    <a:lumMod val="50000"/>
                  </a:schemeClr>
                </a:solidFill>
              </a:rPr>
              <a:t>”</a:t>
            </a:r>
            <a:r>
              <a:rPr lang="zh-CN" altLang="en-US" b="1" dirty="0">
                <a:solidFill>
                  <a:schemeClr val="accent2">
                    <a:lumMod val="50000"/>
                  </a:schemeClr>
                </a:solidFill>
              </a:rPr>
              <a:t>报复</a:t>
            </a:r>
            <a:r>
              <a:rPr lang="en-US" b="1" dirty="0">
                <a:solidFill>
                  <a:schemeClr val="accent2">
                    <a:lumMod val="50000"/>
                  </a:schemeClr>
                </a:solidFill>
              </a:rPr>
              <a:t>“</a:t>
            </a:r>
            <a:r>
              <a:rPr lang="zh-CN" altLang="en-US" b="1" dirty="0">
                <a:solidFill>
                  <a:schemeClr val="accent2">
                    <a:lumMod val="50000"/>
                  </a:schemeClr>
                </a:solidFill>
              </a:rPr>
              <a:t>的主要机制是什么？</a:t>
            </a:r>
            <a:endParaRPr lang="en-US" b="1" dirty="0">
              <a:solidFill>
                <a:schemeClr val="accent2">
                  <a:lumMod val="50000"/>
                </a:schemeClr>
              </a:solidFill>
            </a:endParaRPr>
          </a:p>
          <a:p>
            <a:r>
              <a:rPr lang="en-US" b="1" dirty="0">
                <a:solidFill>
                  <a:schemeClr val="accent2">
                    <a:lumMod val="50000"/>
                  </a:schemeClr>
                </a:solidFill>
              </a:rPr>
              <a:t>- </a:t>
            </a:r>
            <a:r>
              <a:rPr lang="zh-CN" altLang="en-US" b="1" dirty="0">
                <a:solidFill>
                  <a:schemeClr val="accent2">
                    <a:lumMod val="50000"/>
                  </a:schemeClr>
                </a:solidFill>
              </a:rPr>
              <a:t>其它的联合国人权机构是否有各自不同的应对报复的方式？</a:t>
            </a:r>
            <a:endParaRPr lang="en-US" b="1" dirty="0">
              <a:solidFill>
                <a:schemeClr val="accent2">
                  <a:lumMod val="50000"/>
                </a:schemeClr>
              </a:solidFill>
            </a:endParaRPr>
          </a:p>
          <a:p>
            <a:r>
              <a:rPr lang="en-US" b="1" dirty="0">
                <a:solidFill>
                  <a:schemeClr val="accent2">
                    <a:lumMod val="50000"/>
                  </a:schemeClr>
                </a:solidFill>
              </a:rPr>
              <a:t>- </a:t>
            </a:r>
            <a:r>
              <a:rPr lang="zh-CN" altLang="en-US" b="1" dirty="0">
                <a:solidFill>
                  <a:schemeClr val="accent2">
                    <a:lumMod val="50000"/>
                  </a:schemeClr>
                </a:solidFill>
              </a:rPr>
              <a:t>能否举例说明一下，人权特别程序如何应对</a:t>
            </a:r>
            <a:r>
              <a:rPr lang="en-US" b="1" dirty="0">
                <a:solidFill>
                  <a:schemeClr val="accent2">
                    <a:lumMod val="50000"/>
                  </a:schemeClr>
                </a:solidFill>
              </a:rPr>
              <a:t>”</a:t>
            </a:r>
            <a:r>
              <a:rPr lang="zh-CN" altLang="en-US" b="1" dirty="0">
                <a:solidFill>
                  <a:schemeClr val="accent2">
                    <a:lumMod val="50000"/>
                  </a:schemeClr>
                </a:solidFill>
              </a:rPr>
              <a:t>报复</a:t>
            </a:r>
            <a:r>
              <a:rPr lang="en-US" b="1" dirty="0">
                <a:solidFill>
                  <a:schemeClr val="accent2">
                    <a:lumMod val="50000"/>
                  </a:schemeClr>
                </a:solidFill>
              </a:rPr>
              <a:t>“</a:t>
            </a:r>
            <a:r>
              <a:rPr lang="zh-CN" altLang="en-US" b="1" dirty="0">
                <a:solidFill>
                  <a:schemeClr val="accent2">
                    <a:lumMod val="50000"/>
                  </a:schemeClr>
                </a:solidFill>
              </a:rPr>
              <a:t>？</a:t>
            </a:r>
            <a:endParaRPr lang="en-US" b="1" dirty="0">
              <a:solidFill>
                <a:schemeClr val="accent2">
                  <a:lumMod val="50000"/>
                </a:schemeClr>
              </a:solidFill>
            </a:endParaRPr>
          </a:p>
          <a:p>
            <a:r>
              <a:rPr lang="en-US" b="1" dirty="0">
                <a:solidFill>
                  <a:schemeClr val="accent2">
                    <a:lumMod val="50000"/>
                  </a:schemeClr>
                </a:solidFill>
              </a:rPr>
              <a:t>- </a:t>
            </a:r>
            <a:r>
              <a:rPr lang="zh-CN" altLang="en-US" b="1" dirty="0">
                <a:solidFill>
                  <a:schemeClr val="accent2">
                    <a:lumMod val="50000"/>
                  </a:schemeClr>
                </a:solidFill>
              </a:rPr>
              <a:t>在与国际人权机制合作时，如何规避或者预防报复</a:t>
            </a:r>
            <a:endParaRPr lang="en-US" b="1" dirty="0">
              <a:solidFill>
                <a:schemeClr val="accent2">
                  <a:lumMod val="50000"/>
                </a:schemeClr>
              </a:solidFill>
            </a:endParaRPr>
          </a:p>
          <a:p>
            <a:r>
              <a:rPr lang="en-US" b="1" dirty="0">
                <a:solidFill>
                  <a:schemeClr val="accent2">
                    <a:lumMod val="50000"/>
                  </a:schemeClr>
                </a:solidFill>
              </a:rPr>
              <a:t>- </a:t>
            </a:r>
            <a:r>
              <a:rPr lang="zh-CN" altLang="en-US" b="1" dirty="0">
                <a:solidFill>
                  <a:schemeClr val="accent2">
                    <a:lumMod val="50000"/>
                  </a:schemeClr>
                </a:solidFill>
              </a:rPr>
              <a:t>一旦遭遇国家政府对参与联合国人权机制运作而实行报复打压，地面民间人士应该做些什么？</a:t>
            </a:r>
            <a:endParaRPr lang="en-US" b="1" dirty="0">
              <a:solidFill>
                <a:schemeClr val="accent2">
                  <a:lumMod val="50000"/>
                </a:schemeClr>
              </a:solidFill>
            </a:endParaRPr>
          </a:p>
          <a:p>
            <a:r>
              <a:rPr lang="en-US" b="1" dirty="0">
                <a:solidFill>
                  <a:schemeClr val="accent2">
                    <a:lumMod val="50000"/>
                  </a:schemeClr>
                </a:solidFill>
              </a:rPr>
              <a:t>- </a:t>
            </a:r>
            <a:r>
              <a:rPr lang="zh-CN" altLang="en-US" b="1" dirty="0">
                <a:solidFill>
                  <a:schemeClr val="accent2">
                    <a:lumMod val="50000"/>
                  </a:schemeClr>
                </a:solidFill>
              </a:rPr>
              <a:t>这几年遭到报复打压的案例，</a:t>
            </a:r>
            <a:r>
              <a:rPr lang="en-US" b="1" dirty="0">
                <a:solidFill>
                  <a:schemeClr val="accent2">
                    <a:lumMod val="50000"/>
                  </a:schemeClr>
                </a:solidFill>
              </a:rPr>
              <a:t>UN</a:t>
            </a:r>
            <a:r>
              <a:rPr lang="zh-CN" altLang="en-US" b="1" dirty="0">
                <a:solidFill>
                  <a:schemeClr val="accent2">
                    <a:lumMod val="50000"/>
                  </a:schemeClr>
                </a:solidFill>
              </a:rPr>
              <a:t>处理的结果怎样？出现了哪些情况？</a:t>
            </a:r>
            <a:endParaRPr lang="en-US" b="1" dirty="0">
              <a:solidFill>
                <a:schemeClr val="accent2">
                  <a:lumMod val="50000"/>
                </a:schemeClr>
              </a:solidFill>
            </a:endParaRPr>
          </a:p>
          <a:p>
            <a:endParaRPr lang="en-US" dirty="0"/>
          </a:p>
        </p:txBody>
      </p:sp>
    </p:spTree>
    <p:extLst>
      <p:ext uri="{BB962C8B-B14F-4D97-AF65-F5344CB8AC3E}">
        <p14:creationId xmlns:p14="http://schemas.microsoft.com/office/powerpoint/2010/main" val="4111265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7AAF7-3081-3945-9A73-24E36A325644}"/>
              </a:ext>
            </a:extLst>
          </p:cNvPr>
          <p:cNvSpPr>
            <a:spLocks noGrp="1"/>
          </p:cNvSpPr>
          <p:nvPr>
            <p:ph type="title"/>
          </p:nvPr>
        </p:nvSpPr>
        <p:spPr>
          <a:xfrm>
            <a:off x="888631" y="2322576"/>
            <a:ext cx="3116441" cy="2483791"/>
          </a:xfrm>
        </p:spPr>
        <p:txBody>
          <a:bodyPr>
            <a:normAutofit fontScale="90000"/>
          </a:bodyPr>
          <a:lstStyle/>
          <a:p>
            <a:r>
              <a:rPr lang="zh-CN" altLang="en-US" dirty="0">
                <a:highlight>
                  <a:srgbClr val="800000"/>
                </a:highlight>
              </a:rPr>
              <a:t>定义：</a:t>
            </a:r>
            <a:br>
              <a:rPr lang="en-US" altLang="zh-CN" dirty="0">
                <a:highlight>
                  <a:srgbClr val="800000"/>
                </a:highlight>
              </a:rPr>
            </a:br>
            <a:r>
              <a:rPr lang="zh-CN" altLang="en-US" dirty="0">
                <a:highlight>
                  <a:srgbClr val="800000"/>
                </a:highlight>
              </a:rPr>
              <a:t>什么是联合国所关注的“报复”？</a:t>
            </a:r>
            <a:endParaRPr lang="en-US" dirty="0">
              <a:highlight>
                <a:srgbClr val="800000"/>
              </a:highlight>
            </a:endParaRPr>
          </a:p>
        </p:txBody>
      </p:sp>
      <p:sp>
        <p:nvSpPr>
          <p:cNvPr id="3" name="Content Placeholder 2">
            <a:extLst>
              <a:ext uri="{FF2B5EF4-FFF2-40B4-BE49-F238E27FC236}">
                <a16:creationId xmlns:a16="http://schemas.microsoft.com/office/drawing/2014/main" id="{7AD0A3DC-29CE-3747-B27C-12280F8AD211}"/>
              </a:ext>
            </a:extLst>
          </p:cNvPr>
          <p:cNvSpPr>
            <a:spLocks noGrp="1"/>
          </p:cNvSpPr>
          <p:nvPr>
            <p:ph idx="1"/>
          </p:nvPr>
        </p:nvSpPr>
        <p:spPr/>
        <p:txBody>
          <a:bodyPr/>
          <a:lstStyle/>
          <a:p>
            <a:pPr marL="0" indent="0">
              <a:buNone/>
            </a:pPr>
            <a:r>
              <a:rPr lang="zh-CN" altLang="en-US" sz="2800" dirty="0">
                <a:highlight>
                  <a:srgbClr val="C0C0C0"/>
                </a:highlight>
              </a:rPr>
              <a:t>“恐吓和报复不仅直接影响相关个人和团体，令人震惊的是向有意与联合国接触并自由表达观点的行动者和个人，无论是来自政府还是民间组织，发出的讯息。”</a:t>
            </a:r>
          </a:p>
          <a:p>
            <a:pPr marL="0" indent="0">
              <a:buNone/>
            </a:pPr>
            <a:endParaRPr lang="en-US" altLang="zh-CN" dirty="0"/>
          </a:p>
          <a:p>
            <a:pPr marL="0" indent="0" algn="r">
              <a:buNone/>
            </a:pPr>
            <a:r>
              <a:rPr lang="en-US" altLang="zh-CN" dirty="0"/>
              <a:t>  —</a:t>
            </a:r>
            <a:r>
              <a:rPr lang="zh-CN" altLang="en-US" dirty="0"/>
              <a:t>秘书长安东尼奥</a:t>
            </a:r>
            <a:r>
              <a:rPr lang="en-US" altLang="zh-CN" dirty="0"/>
              <a:t>·</a:t>
            </a:r>
            <a:r>
              <a:rPr lang="zh-CN" altLang="en-US" dirty="0"/>
              <a:t>古特雷斯</a:t>
            </a:r>
            <a:endParaRPr lang="en-US" altLang="zh-CN" dirty="0"/>
          </a:p>
          <a:p>
            <a:pPr marL="0" indent="0" algn="r">
              <a:buNone/>
            </a:pPr>
            <a:r>
              <a:rPr lang="zh-CN" altLang="en-US" dirty="0"/>
              <a:t>（</a:t>
            </a:r>
            <a:r>
              <a:rPr lang="en-US" dirty="0">
                <a:hlinkClick r:id="rId2"/>
              </a:rPr>
              <a:t>A/HRC/39/41</a:t>
            </a:r>
            <a:r>
              <a:rPr lang="zh-CN" altLang="en-US" dirty="0"/>
              <a:t>号文件第</a:t>
            </a:r>
            <a:r>
              <a:rPr lang="en-US" altLang="zh-CN" dirty="0"/>
              <a:t>79</a:t>
            </a:r>
            <a:r>
              <a:rPr lang="zh-CN" altLang="en-US" dirty="0"/>
              <a:t>段）</a:t>
            </a:r>
          </a:p>
          <a:p>
            <a:endParaRPr lang="en-US" dirty="0"/>
          </a:p>
        </p:txBody>
      </p:sp>
    </p:spTree>
    <p:extLst>
      <p:ext uri="{BB962C8B-B14F-4D97-AF65-F5344CB8AC3E}">
        <p14:creationId xmlns:p14="http://schemas.microsoft.com/office/powerpoint/2010/main" val="3479873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0D1E2-B297-0D4E-A63A-B21454E4A6CA}"/>
              </a:ext>
            </a:extLst>
          </p:cNvPr>
          <p:cNvSpPr>
            <a:spLocks noGrp="1"/>
          </p:cNvSpPr>
          <p:nvPr>
            <p:ph type="title"/>
          </p:nvPr>
        </p:nvSpPr>
        <p:spPr>
          <a:xfrm>
            <a:off x="888631" y="2349925"/>
            <a:ext cx="3610217" cy="2456442"/>
          </a:xfrm>
        </p:spPr>
        <p:txBody>
          <a:bodyPr>
            <a:normAutofit/>
          </a:bodyPr>
          <a:lstStyle/>
          <a:p>
            <a:r>
              <a:rPr lang="en-US" sz="2800" dirty="0" err="1"/>
              <a:t>据联合国的全球性统计</a:t>
            </a:r>
            <a:r>
              <a:rPr lang="zh-CN" altLang="en-US" sz="2800" dirty="0"/>
              <a:t>，针对与联合国接触的个人和团体的报复和恐吓行为形式多样，主要有以下几种：</a:t>
            </a:r>
            <a:endParaRPr lang="en-US" sz="2800" dirty="0"/>
          </a:p>
        </p:txBody>
      </p:sp>
      <p:sp>
        <p:nvSpPr>
          <p:cNvPr id="3" name="Content Placeholder 2">
            <a:extLst>
              <a:ext uri="{FF2B5EF4-FFF2-40B4-BE49-F238E27FC236}">
                <a16:creationId xmlns:a16="http://schemas.microsoft.com/office/drawing/2014/main" id="{6A9D1495-A939-BA42-B2F8-12490D7E176A}"/>
              </a:ext>
            </a:extLst>
          </p:cNvPr>
          <p:cNvSpPr>
            <a:spLocks noGrp="1"/>
          </p:cNvSpPr>
          <p:nvPr>
            <p:ph idx="1"/>
          </p:nvPr>
        </p:nvSpPr>
        <p:spPr>
          <a:xfrm>
            <a:off x="5118447" y="604264"/>
            <a:ext cx="6549297" cy="5649472"/>
          </a:xfrm>
        </p:spPr>
        <p:txBody>
          <a:bodyPr/>
          <a:lstStyle/>
          <a:p>
            <a:pPr marL="0" indent="0">
              <a:buNone/>
            </a:pPr>
            <a:r>
              <a:rPr lang="en-US" altLang="zh-CN" dirty="0"/>
              <a:t>-</a:t>
            </a:r>
            <a:r>
              <a:rPr lang="zh-CN" altLang="en-US" dirty="0"/>
              <a:t> </a:t>
            </a:r>
            <a:r>
              <a:rPr lang="zh-CN" altLang="en-US" sz="2800" b="1" dirty="0"/>
              <a:t>旅行禁令</a:t>
            </a:r>
            <a:br>
              <a:rPr lang="zh-CN" altLang="en-US" sz="2800" b="1" dirty="0"/>
            </a:br>
            <a:r>
              <a:rPr lang="en-US" altLang="zh-CN" sz="2800" b="1" dirty="0"/>
              <a:t>-</a:t>
            </a:r>
            <a:r>
              <a:rPr lang="zh-CN" altLang="en-US" sz="2800" b="1" dirty="0"/>
              <a:t>威胁和骚扰，包括官员的威胁和骚扰</a:t>
            </a:r>
            <a:br>
              <a:rPr lang="zh-CN" altLang="en-US" sz="2800" b="1" dirty="0"/>
            </a:br>
            <a:r>
              <a:rPr lang="en-US" altLang="zh-CN" sz="2800" b="1" dirty="0"/>
              <a:t>-</a:t>
            </a:r>
            <a:r>
              <a:rPr lang="zh-CN" altLang="en-US" sz="2800" b="1" dirty="0"/>
              <a:t>抹黑运动</a:t>
            </a:r>
            <a:br>
              <a:rPr lang="zh-CN" altLang="en-US" sz="2800" b="1" dirty="0"/>
            </a:br>
            <a:r>
              <a:rPr lang="en-US" altLang="zh-CN" sz="2800" b="1" dirty="0"/>
              <a:t>-</a:t>
            </a:r>
            <a:r>
              <a:rPr lang="zh-CN" altLang="en-US" sz="2800" b="1" dirty="0"/>
              <a:t>监视</a:t>
            </a:r>
            <a:br>
              <a:rPr lang="zh-CN" altLang="en-US" sz="2800" b="1" dirty="0"/>
            </a:br>
            <a:r>
              <a:rPr lang="en-US" altLang="zh-CN" sz="2800" b="1" dirty="0"/>
              <a:t>-</a:t>
            </a:r>
            <a:r>
              <a:rPr lang="zh-CN" altLang="en-US" sz="2800" b="1" dirty="0"/>
              <a:t>采取限制性立法</a:t>
            </a:r>
            <a:br>
              <a:rPr lang="zh-CN" altLang="en-US" sz="2800" b="1" dirty="0"/>
            </a:br>
            <a:r>
              <a:rPr lang="en-US" altLang="zh-CN" sz="2800" b="1" dirty="0"/>
              <a:t>-</a:t>
            </a:r>
            <a:r>
              <a:rPr lang="zh-CN" altLang="en-US" sz="2800" b="1" dirty="0"/>
              <a:t>人身攻击</a:t>
            </a:r>
            <a:br>
              <a:rPr lang="zh-CN" altLang="en-US" sz="2800" b="1" dirty="0"/>
            </a:br>
            <a:r>
              <a:rPr lang="en-US" altLang="zh-CN" sz="2800" b="1" dirty="0"/>
              <a:t>-</a:t>
            </a:r>
            <a:r>
              <a:rPr lang="zh-CN" altLang="en-US" sz="2800" b="1" dirty="0"/>
              <a:t>任意逮捕和拘留</a:t>
            </a:r>
            <a:br>
              <a:rPr lang="zh-CN" altLang="en-US" sz="2800" b="1" dirty="0"/>
            </a:br>
            <a:r>
              <a:rPr lang="en-US" altLang="zh-CN" sz="2800" b="1" dirty="0"/>
              <a:t>-</a:t>
            </a:r>
            <a:r>
              <a:rPr lang="zh-CN" altLang="en-US" sz="2800" b="1" dirty="0"/>
              <a:t>酷刑和虐待，包括性暴力或不允许就医</a:t>
            </a:r>
            <a:br>
              <a:rPr lang="zh-CN" altLang="en-US" sz="2800" b="1" dirty="0"/>
            </a:br>
            <a:r>
              <a:rPr lang="en-US" altLang="zh-CN" sz="2800" b="1" dirty="0"/>
              <a:t>-</a:t>
            </a:r>
            <a:r>
              <a:rPr lang="zh-CN" altLang="en-US" sz="2800" b="1" dirty="0"/>
              <a:t>杀害 </a:t>
            </a:r>
          </a:p>
          <a:p>
            <a:endParaRPr lang="en-US" dirty="0"/>
          </a:p>
        </p:txBody>
      </p:sp>
    </p:spTree>
    <p:extLst>
      <p:ext uri="{BB962C8B-B14F-4D97-AF65-F5344CB8AC3E}">
        <p14:creationId xmlns:p14="http://schemas.microsoft.com/office/powerpoint/2010/main" val="1043783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9F292-E110-8243-AEE1-71639F7E1CF0}"/>
              </a:ext>
            </a:extLst>
          </p:cNvPr>
          <p:cNvSpPr>
            <a:spLocks noGrp="1"/>
          </p:cNvSpPr>
          <p:nvPr>
            <p:ph type="title"/>
          </p:nvPr>
        </p:nvSpPr>
        <p:spPr>
          <a:xfrm>
            <a:off x="888631" y="2349925"/>
            <a:ext cx="3054719" cy="2456442"/>
          </a:xfrm>
        </p:spPr>
        <p:txBody>
          <a:bodyPr>
            <a:normAutofit fontScale="90000"/>
          </a:bodyPr>
          <a:lstStyle/>
          <a:p>
            <a:r>
              <a:rPr lang="en-US" dirty="0" err="1"/>
              <a:t>联合国人权机构关注</a:t>
            </a:r>
            <a:r>
              <a:rPr lang="zh-CN" altLang="en-US" dirty="0"/>
              <a:t>“报复”问题的机制</a:t>
            </a:r>
            <a:endParaRPr lang="en-US" dirty="0"/>
          </a:p>
        </p:txBody>
      </p:sp>
      <p:graphicFrame>
        <p:nvGraphicFramePr>
          <p:cNvPr id="4" name="Content Placeholder 3">
            <a:extLst>
              <a:ext uri="{FF2B5EF4-FFF2-40B4-BE49-F238E27FC236}">
                <a16:creationId xmlns:a16="http://schemas.microsoft.com/office/drawing/2014/main" id="{3F3FB135-D897-A74F-93DB-45AF5CECF42E}"/>
              </a:ext>
            </a:extLst>
          </p:cNvPr>
          <p:cNvGraphicFramePr>
            <a:graphicFrameLocks noGrp="1"/>
          </p:cNvGraphicFramePr>
          <p:nvPr>
            <p:ph idx="1"/>
            <p:extLst>
              <p:ext uri="{D42A27DB-BD31-4B8C-83A1-F6EECF244321}">
                <p14:modId xmlns:p14="http://schemas.microsoft.com/office/powerpoint/2010/main" val="3663908692"/>
              </p:ext>
            </p:extLst>
          </p:nvPr>
        </p:nvGraphicFramePr>
        <p:xfrm>
          <a:off x="4476179" y="890103"/>
          <a:ext cx="7329486" cy="4838449"/>
        </p:xfrm>
        <a:graphic>
          <a:graphicData uri="http://schemas.openxmlformats.org/drawingml/2006/table">
            <a:tbl>
              <a:tblPr/>
              <a:tblGrid>
                <a:gridCol w="2443162">
                  <a:extLst>
                    <a:ext uri="{9D8B030D-6E8A-4147-A177-3AD203B41FA5}">
                      <a16:colId xmlns:a16="http://schemas.microsoft.com/office/drawing/2014/main" val="1149668652"/>
                    </a:ext>
                  </a:extLst>
                </a:gridCol>
                <a:gridCol w="2443162">
                  <a:extLst>
                    <a:ext uri="{9D8B030D-6E8A-4147-A177-3AD203B41FA5}">
                      <a16:colId xmlns:a16="http://schemas.microsoft.com/office/drawing/2014/main" val="3881627824"/>
                    </a:ext>
                  </a:extLst>
                </a:gridCol>
                <a:gridCol w="2443162">
                  <a:extLst>
                    <a:ext uri="{9D8B030D-6E8A-4147-A177-3AD203B41FA5}">
                      <a16:colId xmlns:a16="http://schemas.microsoft.com/office/drawing/2014/main" val="3046857277"/>
                    </a:ext>
                  </a:extLst>
                </a:gridCol>
              </a:tblGrid>
              <a:tr h="420895">
                <a:tc>
                  <a:txBody>
                    <a:bodyPr/>
                    <a:lstStyle/>
                    <a:p>
                      <a:pPr algn="ctr"/>
                      <a:r>
                        <a:rPr lang="zh-CN" altLang="en-US" sz="1300" b="1" dirty="0">
                          <a:solidFill>
                            <a:schemeClr val="bg1"/>
                          </a:solidFill>
                        </a:rPr>
                        <a:t>人权理事会和普遍定期审议</a:t>
                      </a:r>
                      <a:endParaRPr lang="zh-CN" altLang="en-US" sz="1300" dirty="0">
                        <a:solidFill>
                          <a:schemeClr val="bg1"/>
                        </a:solidFill>
                      </a:endParaRPr>
                    </a:p>
                  </a:txBody>
                  <a:tcPr marL="19854" marR="19854" marT="19854" marB="19854">
                    <a:lnL>
                      <a:noFill/>
                    </a:lnL>
                    <a:lnR>
                      <a:noFill/>
                    </a:lnR>
                    <a:lnT>
                      <a:noFill/>
                    </a:lnT>
                    <a:lnB>
                      <a:noFill/>
                    </a:lnB>
                    <a:solidFill>
                      <a:srgbClr val="1D498B"/>
                    </a:solidFill>
                  </a:tcPr>
                </a:tc>
                <a:tc>
                  <a:txBody>
                    <a:bodyPr/>
                    <a:lstStyle/>
                    <a:p>
                      <a:pPr algn="ctr"/>
                      <a:r>
                        <a:rPr lang="zh-CN" altLang="en-US" sz="1300" b="1" dirty="0">
                          <a:solidFill>
                            <a:schemeClr val="bg1"/>
                          </a:solidFill>
                        </a:rPr>
                        <a:t>特别程序</a:t>
                      </a:r>
                      <a:endParaRPr lang="zh-CN" altLang="en-US" sz="1300" dirty="0">
                        <a:solidFill>
                          <a:schemeClr val="bg1"/>
                        </a:solidFill>
                      </a:endParaRPr>
                    </a:p>
                  </a:txBody>
                  <a:tcPr marL="19854" marR="19854" marT="19854" marB="19854">
                    <a:lnL>
                      <a:noFill/>
                    </a:lnL>
                    <a:lnR>
                      <a:noFill/>
                    </a:lnR>
                    <a:lnT>
                      <a:noFill/>
                    </a:lnT>
                    <a:lnB>
                      <a:noFill/>
                    </a:lnB>
                    <a:solidFill>
                      <a:srgbClr val="1D498B"/>
                    </a:solidFill>
                  </a:tcPr>
                </a:tc>
                <a:tc>
                  <a:txBody>
                    <a:bodyPr/>
                    <a:lstStyle/>
                    <a:p>
                      <a:pPr algn="ctr"/>
                      <a:r>
                        <a:rPr lang="zh-CN" altLang="en-US" sz="1300" b="1" dirty="0">
                          <a:solidFill>
                            <a:schemeClr val="bg1"/>
                          </a:solidFill>
                        </a:rPr>
                        <a:t>条约机构</a:t>
                      </a:r>
                      <a:endParaRPr lang="zh-CN" altLang="en-US" sz="1300" dirty="0">
                        <a:solidFill>
                          <a:schemeClr val="bg1"/>
                        </a:solidFill>
                      </a:endParaRPr>
                    </a:p>
                  </a:txBody>
                  <a:tcPr marL="19854" marR="19854" marT="19854" marB="19854">
                    <a:lnL>
                      <a:noFill/>
                    </a:lnL>
                    <a:lnR>
                      <a:noFill/>
                    </a:lnR>
                    <a:lnT>
                      <a:noFill/>
                    </a:lnT>
                    <a:lnB>
                      <a:noFill/>
                    </a:lnB>
                    <a:solidFill>
                      <a:srgbClr val="1D498B"/>
                    </a:solidFill>
                  </a:tcPr>
                </a:tc>
                <a:extLst>
                  <a:ext uri="{0D108BD9-81ED-4DB2-BD59-A6C34878D82A}">
                    <a16:rowId xmlns:a16="http://schemas.microsoft.com/office/drawing/2014/main" val="3566040020"/>
                  </a:ext>
                </a:extLst>
              </a:tr>
              <a:tr h="2346602">
                <a:tc>
                  <a:txBody>
                    <a:bodyPr/>
                    <a:lstStyle/>
                    <a:p>
                      <a:pPr algn="ctr"/>
                      <a:br>
                        <a:rPr lang="zh-CN" altLang="en-US" sz="1300" dirty="0"/>
                      </a:br>
                      <a:r>
                        <a:rPr lang="zh-CN" altLang="en-US" sz="1300" dirty="0"/>
                        <a:t>请联络</a:t>
                      </a:r>
                      <a:br>
                        <a:rPr lang="zh-CN" altLang="en-US" sz="1300" dirty="0"/>
                      </a:br>
                      <a:r>
                        <a:rPr lang="zh-CN" altLang="en-US" sz="1300" dirty="0">
                          <a:hlinkClick r:id="rId3"/>
                        </a:rPr>
                        <a:t>人权理事会</a:t>
                      </a:r>
                      <a:r>
                        <a:rPr lang="zh-CN" altLang="en-US" sz="1300" dirty="0"/>
                        <a:t>或 </a:t>
                      </a:r>
                      <a:r>
                        <a:rPr lang="zh-CN" altLang="en-US" sz="1300" dirty="0">
                          <a:hlinkClick r:id="rId4"/>
                        </a:rPr>
                        <a:t>普遍定期审议</a:t>
                      </a:r>
                      <a:r>
                        <a:rPr lang="zh-CN" altLang="en-US" sz="1300" dirty="0"/>
                        <a:t>的秘书处</a:t>
                      </a:r>
                    </a:p>
                  </a:txBody>
                  <a:tcPr marL="19854" marR="19854" marT="19854" marB="19854">
                    <a:lnL>
                      <a:noFill/>
                    </a:lnL>
                    <a:lnR>
                      <a:noFill/>
                    </a:lnR>
                    <a:lnT>
                      <a:noFill/>
                    </a:lnT>
                    <a:lnB>
                      <a:noFill/>
                    </a:lnB>
                    <a:solidFill>
                      <a:srgbClr val="E9EEF5"/>
                    </a:solidFill>
                  </a:tcPr>
                </a:tc>
                <a:tc>
                  <a:txBody>
                    <a:bodyPr/>
                    <a:lstStyle/>
                    <a:p>
                      <a:r>
                        <a:rPr lang="en-US" altLang="zh-CN" sz="1300" dirty="0"/>
                        <a:t>- </a:t>
                      </a:r>
                      <a:r>
                        <a:rPr lang="zh-CN" altLang="en-US" sz="1300" dirty="0"/>
                        <a:t>相关特别程序任务负责人，使用他们相应的通用电邮地址</a:t>
                      </a:r>
                      <a:r>
                        <a:rPr lang="en-US" altLang="zh-CN" sz="1300" dirty="0"/>
                        <a:t>(</a:t>
                      </a:r>
                      <a:r>
                        <a:rPr lang="zh-CN" altLang="en-US" sz="1300" dirty="0"/>
                        <a:t>见</a:t>
                      </a:r>
                      <a:r>
                        <a:rPr lang="zh-CN" altLang="en-US" sz="1300" dirty="0">
                          <a:hlinkClick r:id="rId5"/>
                        </a:rPr>
                        <a:t>电子邮件地址清单</a:t>
                      </a:r>
                      <a:r>
                        <a:rPr lang="en-US" altLang="zh-CN" sz="1300" dirty="0"/>
                        <a:t>) </a:t>
                      </a:r>
                    </a:p>
                    <a:p>
                      <a:r>
                        <a:rPr lang="en-US" altLang="zh-CN" sz="1300" dirty="0"/>
                        <a:t>- </a:t>
                      </a:r>
                      <a:r>
                        <a:rPr lang="zh-CN" altLang="en-US" sz="1300" dirty="0"/>
                        <a:t>紧急行动电邮地址 </a:t>
                      </a:r>
                      <a:r>
                        <a:rPr lang="en-US" sz="1300" dirty="0">
                          <a:hlinkClick r:id="rId6"/>
                        </a:rPr>
                        <a:t>urgent-action@ohchr.org</a:t>
                      </a:r>
                      <a:r>
                        <a:rPr lang="zh-CN" altLang="en-US" sz="1300" dirty="0"/>
                        <a:t>或者通过 </a:t>
                      </a:r>
                      <a:r>
                        <a:rPr lang="zh-CN" altLang="en-US" sz="1300" dirty="0">
                          <a:hlinkClick r:id="rId7"/>
                        </a:rPr>
                        <a:t>在线问卷</a:t>
                      </a:r>
                      <a:endParaRPr lang="zh-CN" altLang="en-US" sz="1300" dirty="0"/>
                    </a:p>
                  </a:txBody>
                  <a:tcPr marL="19854" marR="19854" marT="19854" marB="19854">
                    <a:lnL>
                      <a:noFill/>
                    </a:lnL>
                    <a:lnR>
                      <a:noFill/>
                    </a:lnR>
                    <a:lnT>
                      <a:noFill/>
                    </a:lnT>
                    <a:lnB>
                      <a:noFill/>
                    </a:lnB>
                    <a:solidFill>
                      <a:srgbClr val="E9EEF5"/>
                    </a:solidFill>
                  </a:tcPr>
                </a:tc>
                <a:tc>
                  <a:txBody>
                    <a:bodyPr/>
                    <a:lstStyle/>
                    <a:p>
                      <a:r>
                        <a:rPr lang="zh-CN" altLang="en-US" sz="1300"/>
                        <a:t>相应的条约机构：</a:t>
                      </a:r>
                    </a:p>
                    <a:p>
                      <a:pPr>
                        <a:buFont typeface="Arial" panose="020B0604020202020204" pitchFamily="34" charset="0"/>
                        <a:buChar char="•"/>
                      </a:pPr>
                      <a:r>
                        <a:rPr lang="zh-CN" altLang="en-US" sz="1300">
                          <a:hlinkClick r:id="rId8"/>
                        </a:rPr>
                        <a:t>人权事务委员会</a:t>
                      </a:r>
                      <a:endParaRPr lang="zh-CN" altLang="en-US" sz="1300"/>
                    </a:p>
                    <a:p>
                      <a:pPr>
                        <a:buFont typeface="Arial" panose="020B0604020202020204" pitchFamily="34" charset="0"/>
                        <a:buChar char="•"/>
                      </a:pPr>
                      <a:r>
                        <a:rPr lang="zh-CN" altLang="en-US" sz="1300">
                          <a:hlinkClick r:id="rId9"/>
                        </a:rPr>
                        <a:t>经济、社会及文化权利委员会</a:t>
                      </a:r>
                      <a:endParaRPr lang="zh-CN" altLang="en-US" sz="1300"/>
                    </a:p>
                    <a:p>
                      <a:pPr>
                        <a:buFont typeface="Arial" panose="020B0604020202020204" pitchFamily="34" charset="0"/>
                        <a:buChar char="•"/>
                      </a:pPr>
                      <a:r>
                        <a:rPr lang="zh-CN" altLang="en-US" sz="1300">
                          <a:hlinkClick r:id="rId10"/>
                        </a:rPr>
                        <a:t>消除种族歧视委员会</a:t>
                      </a:r>
                      <a:endParaRPr lang="zh-CN" altLang="en-US" sz="1300"/>
                    </a:p>
                    <a:p>
                      <a:pPr>
                        <a:buFont typeface="Arial" panose="020B0604020202020204" pitchFamily="34" charset="0"/>
                        <a:buChar char="•"/>
                      </a:pPr>
                      <a:r>
                        <a:rPr lang="zh-CN" altLang="en-US" sz="1300">
                          <a:hlinkClick r:id="rId11"/>
                        </a:rPr>
                        <a:t>消除对妇女歧视委员会</a:t>
                      </a:r>
                      <a:endParaRPr lang="zh-CN" altLang="en-US" sz="1300"/>
                    </a:p>
                    <a:p>
                      <a:pPr>
                        <a:buFont typeface="Arial" panose="020B0604020202020204" pitchFamily="34" charset="0"/>
                        <a:buChar char="•"/>
                      </a:pPr>
                      <a:r>
                        <a:rPr lang="zh-CN" altLang="en-US" sz="1300">
                          <a:hlinkClick r:id="rId12"/>
                        </a:rPr>
                        <a:t>禁止酷刑委员会</a:t>
                      </a:r>
                      <a:endParaRPr lang="zh-CN" altLang="en-US" sz="1300"/>
                    </a:p>
                    <a:p>
                      <a:pPr>
                        <a:buFont typeface="Arial" panose="020B0604020202020204" pitchFamily="34" charset="0"/>
                        <a:buChar char="•"/>
                      </a:pPr>
                      <a:r>
                        <a:rPr lang="zh-CN" altLang="en-US" sz="1300">
                          <a:hlinkClick r:id="rId13"/>
                        </a:rPr>
                        <a:t>儿童权利委员会</a:t>
                      </a:r>
                      <a:endParaRPr lang="zh-CN" altLang="en-US" sz="1300"/>
                    </a:p>
                    <a:p>
                      <a:pPr>
                        <a:buFont typeface="Arial" panose="020B0604020202020204" pitchFamily="34" charset="0"/>
                        <a:buChar char="•"/>
                      </a:pPr>
                      <a:r>
                        <a:rPr lang="zh-CN" altLang="en-US" sz="1300">
                          <a:hlinkClick r:id="rId14"/>
                        </a:rPr>
                        <a:t>移民工人问题委员会</a:t>
                      </a:r>
                      <a:endParaRPr lang="zh-CN" altLang="en-US" sz="1300"/>
                    </a:p>
                    <a:p>
                      <a:pPr>
                        <a:buFont typeface="Arial" panose="020B0604020202020204" pitchFamily="34" charset="0"/>
                        <a:buChar char="•"/>
                      </a:pPr>
                      <a:r>
                        <a:rPr lang="zh-CN" altLang="en-US" sz="1300">
                          <a:hlinkClick r:id="rId15"/>
                        </a:rPr>
                        <a:t>残疾人权利委员会</a:t>
                      </a:r>
                      <a:endParaRPr lang="zh-CN" altLang="en-US" sz="1300"/>
                    </a:p>
                    <a:p>
                      <a:pPr>
                        <a:buFont typeface="Arial" panose="020B0604020202020204" pitchFamily="34" charset="0"/>
                        <a:buChar char="•"/>
                      </a:pPr>
                      <a:r>
                        <a:rPr lang="zh-CN" altLang="en-US" sz="1300">
                          <a:hlinkClick r:id="rId16"/>
                        </a:rPr>
                        <a:t>强迫失踪问题委员会</a:t>
                      </a:r>
                      <a:endParaRPr lang="zh-CN" altLang="en-US" sz="1300"/>
                    </a:p>
                    <a:p>
                      <a:pPr>
                        <a:buFont typeface="Arial" panose="020B0604020202020204" pitchFamily="34" charset="0"/>
                        <a:buChar char="•"/>
                      </a:pPr>
                      <a:r>
                        <a:rPr lang="zh-CN" altLang="en-US" sz="1300">
                          <a:hlinkClick r:id="rId17"/>
                        </a:rPr>
                        <a:t>防范酷刑小组委员会</a:t>
                      </a:r>
                      <a:endParaRPr lang="zh-CN" altLang="en-US" sz="1300"/>
                    </a:p>
                    <a:p>
                      <a:r>
                        <a:rPr lang="en-US" altLang="zh-CN" sz="1300"/>
                        <a:t>- </a:t>
                      </a:r>
                      <a:r>
                        <a:rPr lang="zh-CN" altLang="en-US" sz="1300"/>
                        <a:t>个人申诉程序：请愿事务股： </a:t>
                      </a:r>
                      <a:r>
                        <a:rPr lang="en-US" sz="1300">
                          <a:hlinkClick r:id="rId18"/>
                        </a:rPr>
                        <a:t>petitions@ohchr.org</a:t>
                      </a:r>
                      <a:endParaRPr lang="en-US" sz="1300"/>
                    </a:p>
                  </a:txBody>
                  <a:tcPr marL="19854" marR="19854" marT="19854" marB="19854">
                    <a:lnL>
                      <a:noFill/>
                    </a:lnL>
                    <a:lnR>
                      <a:noFill/>
                    </a:lnR>
                    <a:lnT>
                      <a:noFill/>
                    </a:lnT>
                    <a:lnB>
                      <a:noFill/>
                    </a:lnB>
                    <a:solidFill>
                      <a:srgbClr val="E9EEF5"/>
                    </a:solidFill>
                  </a:tcPr>
                </a:tc>
                <a:extLst>
                  <a:ext uri="{0D108BD9-81ED-4DB2-BD59-A6C34878D82A}">
                    <a16:rowId xmlns:a16="http://schemas.microsoft.com/office/drawing/2014/main" val="495313663"/>
                  </a:ext>
                </a:extLst>
              </a:tr>
              <a:tr h="230301">
                <a:tc gridSpan="3">
                  <a:txBody>
                    <a:bodyPr/>
                    <a:lstStyle/>
                    <a:p>
                      <a:pPr algn="ctr"/>
                      <a:r>
                        <a:rPr lang="zh-CN" altLang="en-US" sz="1300" b="1" dirty="0">
                          <a:solidFill>
                            <a:schemeClr val="bg1"/>
                          </a:solidFill>
                        </a:rPr>
                        <a:t>负责联合国全系统努力的高级官员</a:t>
                      </a:r>
                      <a:endParaRPr lang="zh-CN" altLang="en-US" sz="1300" dirty="0">
                        <a:solidFill>
                          <a:schemeClr val="bg1"/>
                        </a:solidFill>
                      </a:endParaRPr>
                    </a:p>
                  </a:txBody>
                  <a:tcPr marL="19854" marR="19854" marT="19854" marB="19854">
                    <a:lnL>
                      <a:noFill/>
                    </a:lnL>
                    <a:lnR>
                      <a:noFill/>
                    </a:lnR>
                    <a:lnT>
                      <a:noFill/>
                    </a:lnT>
                    <a:lnB>
                      <a:noFill/>
                    </a:lnB>
                    <a:solidFill>
                      <a:srgbClr val="1D498B"/>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55322593"/>
                  </a:ext>
                </a:extLst>
              </a:tr>
              <a:tr h="1564458">
                <a:tc gridSpan="3">
                  <a:txBody>
                    <a:bodyPr/>
                    <a:lstStyle/>
                    <a:p>
                      <a:r>
                        <a:rPr lang="zh-CN" altLang="en-US" sz="1300" dirty="0"/>
                        <a:t>此外，还设立了一个专门的电邮地址</a:t>
                      </a:r>
                      <a:r>
                        <a:rPr lang="en-US" altLang="zh-CN" sz="1300" dirty="0"/>
                        <a:t>- </a:t>
                      </a:r>
                      <a:r>
                        <a:rPr lang="en-US" sz="1300" dirty="0">
                          <a:hlinkClick r:id="rId19"/>
                        </a:rPr>
                        <a:t>reprisals@ohchr.org</a:t>
                      </a:r>
                      <a:r>
                        <a:rPr lang="en-US" sz="1300" dirty="0"/>
                        <a:t>，</a:t>
                      </a:r>
                      <a:r>
                        <a:rPr lang="zh-CN" altLang="en-US" sz="1300" dirty="0"/>
                        <a:t>负责接收有关据称因在人权方面与联合国合作而受到恐吓或报复的案件的信息，或者跟踪落实秘书长以往关于报复的报告所载列的案件。所指称的案件全年均可报告。</a:t>
                      </a:r>
                    </a:p>
                    <a:p>
                      <a:r>
                        <a:rPr lang="zh-CN" altLang="en-US" sz="1300" dirty="0"/>
                        <a:t>请注意，将因与联合国就人权问题进行合作而受到报复和恐吓的所有相关呈文抄送该电邮地址，将便利采取适当的后续行动。</a:t>
                      </a:r>
                    </a:p>
                  </a:txBody>
                  <a:tcPr marL="19854" marR="19854" marT="19854" marB="19854">
                    <a:lnL>
                      <a:noFill/>
                    </a:lnL>
                    <a:lnR>
                      <a:noFill/>
                    </a:lnR>
                    <a:lnT>
                      <a:noFill/>
                    </a:lnT>
                    <a:lnB>
                      <a:noFill/>
                    </a:lnB>
                    <a:solidFill>
                      <a:srgbClr val="E9EEF5"/>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3188926"/>
                  </a:ext>
                </a:extLst>
              </a:tr>
            </a:tbl>
          </a:graphicData>
        </a:graphic>
      </p:graphicFrame>
      <p:sp>
        <p:nvSpPr>
          <p:cNvPr id="5" name="Rectangle 1">
            <a:hlinkClick r:id="rId7"/>
            <a:extLst>
              <a:ext uri="{FF2B5EF4-FFF2-40B4-BE49-F238E27FC236}">
                <a16:creationId xmlns:a16="http://schemas.microsoft.com/office/drawing/2014/main" id="{72E4FA22-D2BA-8044-8F41-2BDF8EBD19FD}"/>
              </a:ext>
            </a:extLst>
          </p:cNvPr>
          <p:cNvSpPr>
            <a:spLocks noChangeArrowheads="1"/>
          </p:cNvSpPr>
          <p:nvPr/>
        </p:nvSpPr>
        <p:spPr bwMode="auto">
          <a:xfrm>
            <a:off x="-3052659" y="0"/>
            <a:ext cx="1923843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16316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38086-41D4-F949-B914-1CA543D6F263}"/>
              </a:ext>
            </a:extLst>
          </p:cNvPr>
          <p:cNvSpPr>
            <a:spLocks noGrp="1"/>
          </p:cNvSpPr>
          <p:nvPr>
            <p:ph type="title"/>
          </p:nvPr>
        </p:nvSpPr>
        <p:spPr>
          <a:xfrm>
            <a:off x="888631" y="2349925"/>
            <a:ext cx="3439529" cy="2456442"/>
          </a:xfrm>
        </p:spPr>
        <p:txBody>
          <a:bodyPr>
            <a:normAutofit/>
          </a:bodyPr>
          <a:lstStyle/>
          <a:p>
            <a:r>
              <a:rPr lang="en-US" dirty="0" err="1"/>
              <a:t>救援</a:t>
            </a:r>
            <a:r>
              <a:rPr lang="zh-CN" altLang="en-US" dirty="0"/>
              <a:t>、倡导、运动之五个方面的努力：</a:t>
            </a:r>
            <a:endParaRPr lang="en-US" dirty="0"/>
          </a:p>
        </p:txBody>
      </p:sp>
      <p:graphicFrame>
        <p:nvGraphicFramePr>
          <p:cNvPr id="4" name="Content Placeholder 3">
            <a:extLst>
              <a:ext uri="{FF2B5EF4-FFF2-40B4-BE49-F238E27FC236}">
                <a16:creationId xmlns:a16="http://schemas.microsoft.com/office/drawing/2014/main" id="{B7393E4D-C6A9-9C4A-9CBF-AD64CCBF2E19}"/>
              </a:ext>
            </a:extLst>
          </p:cNvPr>
          <p:cNvGraphicFramePr>
            <a:graphicFrameLocks noGrp="1"/>
          </p:cNvGraphicFramePr>
          <p:nvPr>
            <p:ph idx="1"/>
            <p:extLst>
              <p:ext uri="{D42A27DB-BD31-4B8C-83A1-F6EECF244321}">
                <p14:modId xmlns:p14="http://schemas.microsoft.com/office/powerpoint/2010/main" val="1822331663"/>
              </p:ext>
            </p:extLst>
          </p:nvPr>
        </p:nvGraphicFramePr>
        <p:xfrm>
          <a:off x="4752474" y="385011"/>
          <a:ext cx="6647364" cy="56665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50062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1D91E-D14C-024F-9F92-8B4891C0876F}"/>
              </a:ext>
            </a:extLst>
          </p:cNvPr>
          <p:cNvSpPr>
            <a:spLocks noGrp="1"/>
          </p:cNvSpPr>
          <p:nvPr>
            <p:ph type="title"/>
          </p:nvPr>
        </p:nvSpPr>
        <p:spPr/>
        <p:txBody>
          <a:bodyPr/>
          <a:lstStyle/>
          <a:p>
            <a:r>
              <a:rPr lang="en-US" dirty="0" err="1"/>
              <a:t>何时启动联合国机制</a:t>
            </a:r>
            <a:r>
              <a:rPr lang="zh-CN" altLang="en-US" dirty="0"/>
              <a:t>？</a:t>
            </a:r>
            <a:endParaRPr lang="en-US" dirty="0"/>
          </a:p>
        </p:txBody>
      </p:sp>
      <p:graphicFrame>
        <p:nvGraphicFramePr>
          <p:cNvPr id="4" name="Content Placeholder 3">
            <a:extLst>
              <a:ext uri="{FF2B5EF4-FFF2-40B4-BE49-F238E27FC236}">
                <a16:creationId xmlns:a16="http://schemas.microsoft.com/office/drawing/2014/main" id="{0C7966B0-9BC7-7E43-B77B-2CA736362E5C}"/>
              </a:ext>
            </a:extLst>
          </p:cNvPr>
          <p:cNvGraphicFramePr>
            <a:graphicFrameLocks noGrp="1"/>
          </p:cNvGraphicFramePr>
          <p:nvPr>
            <p:ph idx="1"/>
            <p:extLst>
              <p:ext uri="{D42A27DB-BD31-4B8C-83A1-F6EECF244321}">
                <p14:modId xmlns:p14="http://schemas.microsoft.com/office/powerpoint/2010/main" val="267705972"/>
              </p:ext>
            </p:extLst>
          </p:nvPr>
        </p:nvGraphicFramePr>
        <p:xfrm>
          <a:off x="5118100" y="803275"/>
          <a:ext cx="6281738" cy="5248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6386941"/>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{1E2A441A-FDAB-AF4F-B12F-0A018DF68C18}tf16401369</Template>
  <TotalTime>1155</TotalTime>
  <Words>618</Words>
  <Application>Microsoft Macintosh PowerPoint</Application>
  <PresentationFormat>Widescreen</PresentationFormat>
  <Paragraphs>56</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Rockwell</vt:lpstr>
      <vt:lpstr>Wingdings</vt:lpstr>
      <vt:lpstr>Atlas</vt:lpstr>
      <vt:lpstr>如何应对 国家政府报复打压与联合国人权机构合作的 维权者？</vt:lpstr>
      <vt:lpstr>收集到问题：</vt:lpstr>
      <vt:lpstr>定义： 什么是联合国所关注的“报复”？</vt:lpstr>
      <vt:lpstr>据联合国的全球性统计，针对与联合国接触的个人和团体的报复和恐吓行为形式多样，主要有以下几种：</vt:lpstr>
      <vt:lpstr>联合国人权机构关注“报复”问题的机制</vt:lpstr>
      <vt:lpstr>救援、倡导、运动之五个方面的努力：</vt:lpstr>
      <vt:lpstr>何时启动联合国机制？</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如何应对国家政府报复打压与联合国人权机构合作的维权者？</dc:title>
  <dc:creator>London Liu</dc:creator>
  <cp:lastModifiedBy>London Liu</cp:lastModifiedBy>
  <cp:revision>19</cp:revision>
  <dcterms:created xsi:type="dcterms:W3CDTF">2021-11-16T16:34:18Z</dcterms:created>
  <dcterms:modified xsi:type="dcterms:W3CDTF">2021-11-20T03:50:48Z</dcterms:modified>
</cp:coreProperties>
</file>